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  <p:sldMasterId id="2147483838" r:id="rId3"/>
  </p:sldMasterIdLst>
  <p:notesMasterIdLst>
    <p:notesMasterId r:id="rId77"/>
  </p:notesMasterIdLst>
  <p:handoutMasterIdLst>
    <p:handoutMasterId r:id="rId78"/>
  </p:handoutMasterIdLst>
  <p:sldIdLst>
    <p:sldId id="698" r:id="rId4"/>
    <p:sldId id="699" r:id="rId5"/>
    <p:sldId id="700" r:id="rId6"/>
    <p:sldId id="701" r:id="rId7"/>
    <p:sldId id="703" r:id="rId8"/>
    <p:sldId id="704" r:id="rId9"/>
    <p:sldId id="705" r:id="rId10"/>
    <p:sldId id="706" r:id="rId11"/>
    <p:sldId id="707" r:id="rId12"/>
    <p:sldId id="708" r:id="rId13"/>
    <p:sldId id="709" r:id="rId14"/>
    <p:sldId id="710" r:id="rId15"/>
    <p:sldId id="711" r:id="rId16"/>
    <p:sldId id="714" r:id="rId17"/>
    <p:sldId id="715" r:id="rId18"/>
    <p:sldId id="716" r:id="rId19"/>
    <p:sldId id="717" r:id="rId20"/>
    <p:sldId id="718" r:id="rId21"/>
    <p:sldId id="719" r:id="rId22"/>
    <p:sldId id="721" r:id="rId23"/>
    <p:sldId id="790" r:id="rId24"/>
    <p:sldId id="791" r:id="rId25"/>
    <p:sldId id="725" r:id="rId26"/>
    <p:sldId id="726" r:id="rId27"/>
    <p:sldId id="731" r:id="rId28"/>
    <p:sldId id="733" r:id="rId29"/>
    <p:sldId id="734" r:id="rId30"/>
    <p:sldId id="736" r:id="rId31"/>
    <p:sldId id="737" r:id="rId32"/>
    <p:sldId id="738" r:id="rId33"/>
    <p:sldId id="739" r:id="rId34"/>
    <p:sldId id="740" r:id="rId35"/>
    <p:sldId id="741" r:id="rId36"/>
    <p:sldId id="742" r:id="rId37"/>
    <p:sldId id="743" r:id="rId38"/>
    <p:sldId id="744" r:id="rId39"/>
    <p:sldId id="745" r:id="rId40"/>
    <p:sldId id="746" r:id="rId41"/>
    <p:sldId id="747" r:id="rId42"/>
    <p:sldId id="748" r:id="rId43"/>
    <p:sldId id="749" r:id="rId44"/>
    <p:sldId id="750" r:id="rId45"/>
    <p:sldId id="751" r:id="rId46"/>
    <p:sldId id="752" r:id="rId47"/>
    <p:sldId id="754" r:id="rId48"/>
    <p:sldId id="756" r:id="rId49"/>
    <p:sldId id="789" r:id="rId50"/>
    <p:sldId id="788" r:id="rId51"/>
    <p:sldId id="757" r:id="rId52"/>
    <p:sldId id="792" r:id="rId53"/>
    <p:sldId id="759" r:id="rId54"/>
    <p:sldId id="760" r:id="rId55"/>
    <p:sldId id="761" r:id="rId56"/>
    <p:sldId id="763" r:id="rId57"/>
    <p:sldId id="764" r:id="rId58"/>
    <p:sldId id="765" r:id="rId59"/>
    <p:sldId id="766" r:id="rId60"/>
    <p:sldId id="767" r:id="rId61"/>
    <p:sldId id="768" r:id="rId62"/>
    <p:sldId id="769" r:id="rId63"/>
    <p:sldId id="770" r:id="rId64"/>
    <p:sldId id="771" r:id="rId65"/>
    <p:sldId id="772" r:id="rId66"/>
    <p:sldId id="774" r:id="rId67"/>
    <p:sldId id="775" r:id="rId68"/>
    <p:sldId id="776" r:id="rId69"/>
    <p:sldId id="778" r:id="rId70"/>
    <p:sldId id="786" r:id="rId71"/>
    <p:sldId id="779" r:id="rId72"/>
    <p:sldId id="781" r:id="rId73"/>
    <p:sldId id="782" r:id="rId74"/>
    <p:sldId id="783" r:id="rId75"/>
    <p:sldId id="785" r:id="rId76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59" d="100"/>
          <a:sy n="59" d="100"/>
        </p:scale>
        <p:origin x="1488" y="27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4E224A8-31A7-436C-A599-2D6034B6A10E}" type="datetimeFigureOut">
              <a:rPr lang="zh-CN" altLang="en-US"/>
              <a:pPr>
                <a:defRPr/>
              </a:pPr>
              <a:t>2022/4/23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0BDDE398-C02B-4B70-B53A-741F956783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880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2F4475D3-D6B9-4787-A5C8-74BBDD6D2DAB}" type="datetimeFigureOut">
              <a:rPr lang="zh-CN" altLang="en-US"/>
              <a:pPr>
                <a:defRPr/>
              </a:pPr>
              <a:t>2022/4/23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EAB1C90-1DBA-49AE-BA91-D490D7DE1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121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002267658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97584814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52933419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3510734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2F885-6B07-4249-8F9C-E858204DFC9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1370323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9D11E-2BA3-4BF1-BA80-9A0A57ADE7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0385085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03D80-B600-4438-9FC0-7144A1FF340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7133458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C21EF-F1E4-4981-8F7D-61579E21F6D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8786739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D2D1D-3BB0-4807-A4BE-DD8D26D4E8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414068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5A41D-A76C-4453-8260-08AAAACF9A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0058999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C4DE-A336-4583-A2B6-9BA0F599009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2140279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08553993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85A17-54D1-4D34-ACF1-F54F616FF2B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9371681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20C9B-9670-4BEC-8B00-DE823D113B9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3097941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08DF-9F53-4909-8341-3E24C91087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3745234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02E93-DB8E-48A0-BB3F-2A6D01BB972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0116282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7D548-547E-41EE-8285-3A4D150449E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3056550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6983D-0C38-4000-A230-FEFD5824845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8530696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6C2ED-6E8B-4555-B401-CEB2F8A130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9367992"/>
      </p:ext>
    </p:extLst>
  </p:cSld>
  <p:clrMapOvr>
    <a:masterClrMapping/>
  </p:clrMapOvr>
  <p:transition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10" name="日期占位符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7F71196D-BE04-4542-973B-26F7C92D33ED}" type="datetimeFigureOut">
              <a:rPr lang="en-US"/>
              <a:pPr>
                <a:defRPr/>
              </a:pPr>
              <a:t>4/23/2022</a:t>
            </a:fld>
            <a:endParaRPr lang="en-US" sz="1600" dirty="0"/>
          </a:p>
        </p:txBody>
      </p:sp>
      <p:sp>
        <p:nvSpPr>
          <p:cNvPr id="11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6E516-BF9D-4700-BE5C-5489A17DE6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7769821"/>
      </p:ext>
    </p:extLst>
  </p:cSld>
  <p:clrMapOvr>
    <a:masterClrMapping/>
  </p:clrMapOvr>
  <p:transition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1FA57-BF8D-4952-802C-FAA310F1E583}" type="datetimeFigureOut">
              <a:rPr lang="en-US"/>
              <a:pPr>
                <a:defRPr/>
              </a:pPr>
              <a:t>4/23/2022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0AA70-7040-4D5A-946D-5605663A5A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4412480"/>
      </p:ext>
    </p:extLst>
  </p:cSld>
  <p:clrMapOvr>
    <a:masterClrMapping/>
  </p:clrMapOvr>
  <p:transition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956F3-059D-4F03-8A51-AFC1C0641C7B}" type="datetimeFigureOut">
              <a:rPr lang="en-US"/>
              <a:pPr>
                <a:defRPr/>
              </a:pPr>
              <a:t>4/23/2022</a:t>
            </a:fld>
            <a:endParaRPr lang="en-US" dirty="0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6C65-771E-40D9-9B0C-77B9C5FC5E0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5235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85818288"/>
      </p:ext>
    </p:extLst>
  </p:cSld>
  <p:clrMapOvr>
    <a:masterClrMapping/>
  </p:clrMapOvr>
  <p:transition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D8BA-0E59-4641-8F25-F9B0C8DF7511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23B33-BF73-47F1-BA33-BEB478DF3DB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8306788"/>
      </p:ext>
    </p:extLst>
  </p:cSld>
  <p:clrMapOvr>
    <a:masterClrMapping/>
  </p:clrMapOvr>
  <p:transition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B2F0-BD37-4CFF-A723-F02FB96A75AA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AE7F9-F25A-4023-8428-55F417F7382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8623610"/>
      </p:ext>
    </p:extLst>
  </p:cSld>
  <p:clrMapOvr>
    <a:masterClrMapping/>
  </p:clrMapOvr>
  <p:transition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F0D38-8E26-45DE-8C7A-75C178B80E45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EF14E-91B0-4640-BF9A-216D5684FA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5199420"/>
      </p:ext>
    </p:extLst>
  </p:cSld>
  <p:clrMapOvr>
    <a:masterClrMapping/>
  </p:clrMapOvr>
  <p:transition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等腰三角形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7C40-A8A8-46EE-B837-5C290FCFC41A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107D2-8665-4512-8ED4-162C757FEE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424713"/>
      </p:ext>
    </p:extLst>
  </p:cSld>
  <p:clrMapOvr>
    <a:masterClrMapping/>
  </p:clrMapOvr>
  <p:transition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直接连接符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等腰三角形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内容占位符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C3049-C2A6-49FC-8188-2DB064554E20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A2407-2CA7-4AB2-AA07-831447DB955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075537"/>
      </p:ext>
    </p:extLst>
  </p:cSld>
  <p:clrMapOvr>
    <a:masterClrMapping/>
  </p:clrMapOvr>
  <p:transition>
    <p:pull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E522A-6FB5-482D-927B-84B0E82ED3AD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008B-1CD7-4A9E-AED2-1EABBA4B7D5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21740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5654A-1D4E-43F3-9984-4C3CACEE645F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8B99-1EED-42CF-9808-39EBBDFE812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1481995"/>
      </p:ext>
    </p:extLst>
  </p:cSld>
  <p:clrMapOvr>
    <a:masterClrMapping/>
  </p:clrMapOvr>
  <p:transition>
    <p:pull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等腰三角形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直接连接符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7A81-3599-4AE2-B5A8-0FF3D46D3EB8}" type="datetimeFigureOut">
              <a:rPr lang="en-US"/>
              <a:pPr>
                <a:defRPr/>
              </a:pPr>
              <a:t>4/23/2022</a:t>
            </a:fld>
            <a:endParaRPr 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05D9-55C6-45E7-A6D0-B5A1A733D9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0339230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43220014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18263777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84286599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852928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06081559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5016620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  <p:sldLayoutId id="2147484208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zh-CN" altLang="en-US" sz="2400" b="0">
              <a:solidFill>
                <a:schemeClr val="tx1"/>
              </a:solidFill>
            </a:endParaRP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B9374EF-65D7-46A7-A5EC-362DE3F83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  <p:sldLayoutId id="2147484220" r:id="rId12"/>
    <p:sldLayoutId id="2147484221" r:id="rId13"/>
    <p:sldLayoutId id="2147484222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5123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0C0268-6C17-4BC3-B5AC-F94E8787C2BA}" type="datetimeFigureOut">
              <a:rPr lang="en-US"/>
              <a:pPr>
                <a:defRPr/>
              </a:pPr>
              <a:t>4/23/2022</a:t>
            </a:fld>
            <a:endParaRPr 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3DEA39C-B5D4-43C2-B5AE-2D6C64A46B6F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  <a:ea typeface="宋体" pitchFamily="2" charset="-122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1314450"/>
            <a:ext cx="8964613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pitchFamily="34" charset="0"/>
                <a:cs typeface="Times New Roman" pitchFamily="18" charset="0"/>
              </a:rPr>
              <a:t>CHAPTER 6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itchFamily="34" charset="0"/>
                <a:cs typeface="Times New Roman" pitchFamily="18" charset="0"/>
              </a:rPr>
              <a:t>Coding or Implementation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323850" y="0"/>
            <a:ext cx="582295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具体语言的应用领域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95288" y="1125538"/>
          <a:ext cx="8534400" cy="542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工作表" r:id="rId3" imgW="8001179" imgH="5086322" progId="Excel.Sheet.8">
                  <p:embed/>
                </p:oleObj>
              </mc:Choice>
              <mc:Fallback>
                <p:oleObj name="工作表" r:id="rId3" imgW="8001179" imgH="5086322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125538"/>
                        <a:ext cx="8534400" cy="542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ChangeArrowheads="1"/>
          </p:cNvSpPr>
          <p:nvPr/>
        </p:nvSpPr>
        <p:spPr bwMode="auto">
          <a:xfrm>
            <a:off x="476250" y="1763713"/>
            <a:ext cx="5181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zh-CN" altLang="en-US" sz="3200" b="0" dirty="0">
                <a:solidFill>
                  <a:schemeClr val="tx1"/>
                </a:solidFill>
                <a:latin typeface="Arial" pitchFamily="34" charset="0"/>
              </a:rPr>
              <a:t>    </a:t>
            </a:r>
            <a:r>
              <a:rPr lang="en-US" altLang="zh-CN" sz="3200" b="0" dirty="0">
                <a:solidFill>
                  <a:schemeClr val="tx1"/>
                </a:solidFill>
                <a:latin typeface="Arial" pitchFamily="34" charset="0"/>
              </a:rPr>
              <a:t>High level language </a:t>
            </a:r>
          </a:p>
          <a:p>
            <a:pPr algn="l">
              <a:defRPr/>
            </a:pPr>
            <a:r>
              <a:rPr lang="en-US" altLang="zh-CN" sz="3200" dirty="0">
                <a:solidFill>
                  <a:schemeClr val="tx1"/>
                </a:solidFill>
                <a:latin typeface="Arial" pitchFamily="34" charset="0"/>
              </a:rPr>
              <a:t>+</a:t>
            </a:r>
            <a:r>
              <a:rPr lang="en-US" altLang="zh-CN" sz="3200" b="0" dirty="0">
                <a:solidFill>
                  <a:schemeClr val="tx1"/>
                </a:solidFill>
                <a:latin typeface="Arial" pitchFamily="34" charset="0"/>
              </a:rPr>
              <a:t>  User interface    </a:t>
            </a:r>
          </a:p>
          <a:p>
            <a:pPr algn="l">
              <a:defRPr/>
            </a:pPr>
            <a:r>
              <a:rPr lang="en-US" altLang="zh-CN" sz="3200" dirty="0">
                <a:solidFill>
                  <a:schemeClr val="tx1"/>
                </a:solidFill>
                <a:latin typeface="Arial" pitchFamily="34" charset="0"/>
              </a:rPr>
              <a:t>+</a:t>
            </a:r>
            <a:r>
              <a:rPr lang="en-US" altLang="zh-CN" sz="3200" b="0" dirty="0">
                <a:solidFill>
                  <a:schemeClr val="tx1"/>
                </a:solidFill>
                <a:latin typeface="Arial" pitchFamily="34" charset="0"/>
              </a:rPr>
              <a:t>  Databases</a:t>
            </a:r>
          </a:p>
          <a:p>
            <a:pPr algn="l">
              <a:defRPr/>
            </a:pPr>
            <a:endParaRPr lang="zh-CN" altLang="en-US" sz="32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22288" y="458670"/>
            <a:ext cx="56753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4 </a:t>
            </a:r>
            <a:r>
              <a:rPr lang="en-US" altLang="zh-CN" sz="4000" dirty="0" err="1">
                <a:solidFill>
                  <a:srgbClr val="0000FF"/>
                </a:solidFill>
                <a:cs typeface="Times New Roman" pitchFamily="18" charset="0"/>
              </a:rPr>
              <a:t>th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 Generation language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763713" y="5084763"/>
            <a:ext cx="6408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2400">
                <a:solidFill>
                  <a:schemeClr val="tx1"/>
                </a:solidFill>
                <a:latin typeface="Arial" pitchFamily="34" charset="0"/>
              </a:rPr>
              <a:t>Turbo C,  Visual Basic, </a:t>
            </a:r>
            <a:r>
              <a:rPr lang="en-US" altLang="zh-CN" sz="2400">
                <a:latin typeface="Arial" pitchFamily="34" charset="0"/>
              </a:rPr>
              <a:t>Dephi,</a:t>
            </a:r>
            <a:r>
              <a:rPr lang="en-US" altLang="zh-CN" sz="2400">
                <a:solidFill>
                  <a:schemeClr val="tx1"/>
                </a:solidFill>
                <a:latin typeface="Arial" pitchFamily="34" charset="0"/>
              </a:rPr>
              <a:t>   Forms</a:t>
            </a:r>
          </a:p>
        </p:txBody>
      </p:sp>
      <p:sp>
        <p:nvSpPr>
          <p:cNvPr id="360453" name="Rectangle 5"/>
          <p:cNvSpPr>
            <a:spLocks noChangeArrowheads="1"/>
          </p:cNvSpPr>
          <p:nvPr/>
        </p:nvSpPr>
        <p:spPr bwMode="auto">
          <a:xfrm>
            <a:off x="341530" y="4038600"/>
            <a:ext cx="88360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3200" dirty="0">
                <a:latin typeface="Arial" pitchFamily="34" charset="0"/>
              </a:rPr>
              <a:t>目的是使得一般的应用软件编程实现简单和迅速</a:t>
            </a:r>
          </a:p>
        </p:txBody>
      </p:sp>
      <p:sp>
        <p:nvSpPr>
          <p:cNvPr id="360454" name="Rectangle 6"/>
          <p:cNvSpPr>
            <a:spLocks noChangeArrowheads="1"/>
          </p:cNvSpPr>
          <p:nvPr/>
        </p:nvSpPr>
        <p:spPr bwMode="auto">
          <a:xfrm>
            <a:off x="1466850" y="5994400"/>
            <a:ext cx="67425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What is  5 </a:t>
            </a:r>
            <a:r>
              <a:rPr lang="en-US" altLang="zh-CN" sz="3200" b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th</a:t>
            </a: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Generation language ?</a:t>
            </a:r>
          </a:p>
        </p:txBody>
      </p:sp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4716463" y="1773238"/>
            <a:ext cx="4176712" cy="1798637"/>
            <a:chOff x="954" y="1491"/>
            <a:chExt cx="3478" cy="1744"/>
          </a:xfrm>
        </p:grpSpPr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1761" y="1491"/>
              <a:ext cx="1728" cy="436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</a:pPr>
              <a:r>
                <a:rPr lang="en-US" altLang="zh-CN" sz="1800" b="0">
                  <a:solidFill>
                    <a:srgbClr val="0000FF"/>
                  </a:solidFill>
                  <a:latin typeface="Tahoma" pitchFamily="34" charset="0"/>
                </a:rPr>
                <a:t>4 th Languages</a:t>
              </a:r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1428" y="1927"/>
              <a:ext cx="1227" cy="436"/>
            </a:xfrm>
            <a:prstGeom prst="rect">
              <a:avLst/>
            </a:prstGeom>
            <a:solidFill>
              <a:srgbClr val="969696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</a:pPr>
              <a:r>
                <a:rPr lang="en-US" altLang="zh-CN">
                  <a:solidFill>
                    <a:srgbClr val="0000FF"/>
                  </a:solidFill>
                  <a:latin typeface="Tahoma" pitchFamily="34" charset="0"/>
                </a:rPr>
                <a:t>S L</a:t>
              </a:r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2656" y="1927"/>
              <a:ext cx="1227" cy="436"/>
            </a:xfrm>
            <a:prstGeom prst="rect">
              <a:avLst/>
            </a:prstGeom>
            <a:solidFill>
              <a:srgbClr val="96969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</a:pPr>
              <a:r>
                <a:rPr lang="en-US" altLang="zh-CN" sz="1800" b="0">
                  <a:solidFill>
                    <a:srgbClr val="0000FF"/>
                  </a:solidFill>
                  <a:latin typeface="Tahoma" pitchFamily="34" charset="0"/>
                </a:rPr>
                <a:t>OO Languages</a:t>
              </a:r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1169" y="2362"/>
              <a:ext cx="3004" cy="43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</a:pPr>
              <a:r>
                <a:rPr lang="en-US" altLang="zh-CN" sz="1800" b="0">
                  <a:solidFill>
                    <a:srgbClr val="0000FF"/>
                  </a:solidFill>
                  <a:latin typeface="Tahoma" pitchFamily="34" charset="0"/>
                </a:rPr>
                <a:t>Foundation Languages</a:t>
              </a:r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954" y="2799"/>
              <a:ext cx="3478" cy="436"/>
            </a:xfrm>
            <a:prstGeom prst="rect">
              <a:avLst/>
            </a:prstGeom>
            <a:solidFill>
              <a:srgbClr val="777777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itchFamily="2" charset="2"/>
                <a:buNone/>
              </a:pPr>
              <a:r>
                <a:rPr lang="en-US" altLang="zh-CN" sz="1800" b="0">
                  <a:solidFill>
                    <a:srgbClr val="0000FF"/>
                  </a:solidFill>
                  <a:latin typeface="Tahoma" pitchFamily="34" charset="0"/>
                </a:rPr>
                <a:t>Machine Dependent Languages</a:t>
              </a:r>
            </a:p>
          </p:txBody>
        </p:sp>
      </p:grp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09082" y="1673225"/>
            <a:ext cx="464343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 dirty="0">
                <a:solidFill>
                  <a:srgbClr val="FF0066"/>
                </a:solidFill>
                <a:latin typeface="Verdana" pitchFamily="34" charset="0"/>
              </a:rPr>
              <a:t>    </a:t>
            </a:r>
            <a:r>
              <a:rPr lang="zh-CN" altLang="en-US" sz="2800" dirty="0">
                <a:solidFill>
                  <a:srgbClr val="FF0066"/>
                </a:solidFill>
                <a:latin typeface="Verdana" pitchFamily="34" charset="0"/>
              </a:rPr>
              <a:t>考虑方面</a:t>
            </a:r>
            <a:r>
              <a:rPr lang="en-US" altLang="zh-CN" sz="2800" dirty="0">
                <a:solidFill>
                  <a:srgbClr val="FF0066"/>
                </a:solidFill>
                <a:latin typeface="Verdana" pitchFamily="34" charset="0"/>
              </a:rPr>
              <a:t>:</a:t>
            </a:r>
            <a:endParaRPr lang="en-US" altLang="zh-CN" sz="2800" dirty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项目的应用领域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算法和计算复杂性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软件的执行环境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性能因素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数据结构的复杂性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软件开发人员的水平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Verdana" pitchFamily="34" charset="0"/>
              </a:rPr>
              <a:t>可用的编译系统和</a:t>
            </a:r>
            <a:r>
              <a:rPr lang="en-US" altLang="zh-CN" sz="2400" dirty="0">
                <a:solidFill>
                  <a:srgbClr val="0000FF"/>
                </a:solidFill>
                <a:latin typeface="Verdana" pitchFamily="34" charset="0"/>
              </a:rPr>
              <a:t>IDE</a:t>
            </a:r>
            <a:r>
              <a:rPr lang="zh-CN" altLang="en-US" sz="2400" dirty="0">
                <a:solidFill>
                  <a:srgbClr val="0000FF"/>
                </a:solidFill>
                <a:latin typeface="Verdana" pitchFamily="34" charset="0"/>
              </a:rPr>
              <a:t>工具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65240" y="458670"/>
            <a:ext cx="3241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编程语言选择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43880" y="1673225"/>
            <a:ext cx="4648200" cy="451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71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rgbClr val="FF0066"/>
                </a:solidFill>
                <a:latin typeface="Verdana" pitchFamily="34" charset="0"/>
              </a:rPr>
              <a:t>语言方面</a:t>
            </a:r>
            <a:r>
              <a:rPr lang="en-US" altLang="zh-CN" sz="2800" dirty="0">
                <a:solidFill>
                  <a:srgbClr val="FF0066"/>
                </a:solidFill>
                <a:latin typeface="Verdana" pitchFamily="34" charset="0"/>
              </a:rPr>
              <a:t>:</a:t>
            </a:r>
            <a:endParaRPr lang="en-US" altLang="zh-CN" sz="2800" dirty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名字说明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类型说明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选择控制结构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循环控制结构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程序对象的局部性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变量的局部共享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异常处理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独立编译</a:t>
            </a:r>
            <a:endParaRPr lang="en-US" altLang="zh-CN" sz="2400" dirty="0">
              <a:solidFill>
                <a:schemeClr val="tx1"/>
              </a:solidFill>
              <a:latin typeface="Verdana" pitchFamily="34" charset="0"/>
            </a:endParaRP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解释型，编译型</a:t>
            </a: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4048602" y="3644900"/>
            <a:ext cx="433388" cy="360363"/>
          </a:xfrm>
          <a:prstGeom prst="leftRightArrow">
            <a:avLst>
              <a:gd name="adj1" fmla="val 50000"/>
              <a:gd name="adj2" fmla="val 2405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21550" y="503675"/>
            <a:ext cx="3276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Software tools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90625" y="1235075"/>
            <a:ext cx="6753225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85763" y="1358900"/>
            <a:ext cx="7258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3000" b="0">
                <a:solidFill>
                  <a:schemeClr val="tx2"/>
                </a:solidFill>
                <a:latin typeface="Verdana" pitchFamily="34" charset="0"/>
              </a:rPr>
              <a:t>C++ Program Stages</a:t>
            </a:r>
            <a:endParaRPr lang="en-US" altLang="zh-CN" sz="3800">
              <a:solidFill>
                <a:schemeClr val="tx2"/>
              </a:solidFill>
              <a:latin typeface="Verdana" pitchFamily="34" charset="0"/>
            </a:endParaRPr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5292725" y="4419600"/>
            <a:ext cx="2209800" cy="2286000"/>
            <a:chOff x="3552" y="2678"/>
            <a:chExt cx="1392" cy="1440"/>
          </a:xfrm>
        </p:grpSpPr>
        <p:sp>
          <p:nvSpPr>
            <p:cNvPr id="362502" name="AutoShape 6"/>
            <p:cNvSpPr>
              <a:spLocks noChangeArrowheads="1"/>
            </p:cNvSpPr>
            <p:nvPr/>
          </p:nvSpPr>
          <p:spPr bwMode="auto">
            <a:xfrm>
              <a:off x="4067" y="2678"/>
              <a:ext cx="362" cy="594"/>
            </a:xfrm>
            <a:prstGeom prst="upArrow">
              <a:avLst>
                <a:gd name="adj1" fmla="val 50000"/>
                <a:gd name="adj2" fmla="val 82037"/>
              </a:avLst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2503" name="Rectangle 7"/>
            <p:cNvSpPr>
              <a:spLocks noChangeArrowheads="1"/>
            </p:cNvSpPr>
            <p:nvPr/>
          </p:nvSpPr>
          <p:spPr bwMode="auto">
            <a:xfrm>
              <a:off x="3552" y="3272"/>
              <a:ext cx="1392" cy="846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other code </a:t>
              </a:r>
            </a:p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from libraries,</a:t>
              </a:r>
            </a:p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 etc.</a:t>
              </a:r>
            </a:p>
          </p:txBody>
        </p:sp>
      </p:grpSp>
      <p:grpSp>
        <p:nvGrpSpPr>
          <p:cNvPr id="28678" name="Group 8"/>
          <p:cNvGrpSpPr>
            <a:grpSpLocks/>
          </p:cNvGrpSpPr>
          <p:nvPr/>
        </p:nvGrpSpPr>
        <p:grpSpPr bwMode="auto">
          <a:xfrm>
            <a:off x="409575" y="3025775"/>
            <a:ext cx="8458200" cy="1409700"/>
            <a:chOff x="276" y="1653"/>
            <a:chExt cx="5328" cy="888"/>
          </a:xfrm>
        </p:grpSpPr>
        <p:sp>
          <p:nvSpPr>
            <p:cNvPr id="362505" name="Rectangle 9"/>
            <p:cNvSpPr>
              <a:spLocks noChangeArrowheads="1"/>
            </p:cNvSpPr>
            <p:nvPr/>
          </p:nvSpPr>
          <p:spPr bwMode="auto">
            <a:xfrm>
              <a:off x="4116" y="1653"/>
              <a:ext cx="1488" cy="888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>
              <a:outerShdw dist="89803" dir="2700000" algn="ctr" rotWithShape="0">
                <a:schemeClr val="bg2"/>
              </a:outerShdw>
            </a:effectLst>
          </p:spPr>
          <p:txBody>
            <a:bodyPr wrap="none" lIns="92075" tIns="46038" rIns="92075" bIns="46038" anchor="ctr"/>
            <a:lstStyle/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written in </a:t>
              </a:r>
            </a:p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machine </a:t>
              </a:r>
            </a:p>
            <a:p>
              <a:pPr>
                <a:defRPr/>
              </a:pPr>
              <a:r>
                <a:rPr lang="en-US" altLang="zh-CN">
                  <a:solidFill>
                    <a:srgbClr val="000000"/>
                  </a:solidFill>
                  <a:latin typeface="New York" charset="0"/>
                </a:rPr>
                <a:t>language</a:t>
              </a:r>
              <a:endParaRPr lang="en-US" altLang="zh-CN" sz="1400">
                <a:solidFill>
                  <a:srgbClr val="000000"/>
                </a:solidFill>
                <a:latin typeface="New York" charset="0"/>
              </a:endParaRPr>
            </a:p>
            <a:p>
              <a:pPr>
                <a:defRPr/>
              </a:pPr>
              <a:endParaRPr lang="zh-CN" altLang="en-US" sz="1400">
                <a:solidFill>
                  <a:srgbClr val="000000"/>
                </a:solidFill>
                <a:latin typeface="New York" charset="0"/>
              </a:endParaRPr>
            </a:p>
          </p:txBody>
        </p:sp>
        <p:grpSp>
          <p:nvGrpSpPr>
            <p:cNvPr id="28692" name="Group 10"/>
            <p:cNvGrpSpPr>
              <a:grpSpLocks/>
            </p:cNvGrpSpPr>
            <p:nvPr/>
          </p:nvGrpSpPr>
          <p:grpSpPr bwMode="auto">
            <a:xfrm>
              <a:off x="2100" y="1653"/>
              <a:ext cx="1872" cy="881"/>
              <a:chOff x="2100" y="1653"/>
              <a:chExt cx="1872" cy="881"/>
            </a:xfrm>
          </p:grpSpPr>
          <p:sp>
            <p:nvSpPr>
              <p:cNvPr id="362507" name="Rectangle 11"/>
              <p:cNvSpPr>
                <a:spLocks noChangeArrowheads="1"/>
              </p:cNvSpPr>
              <p:nvPr/>
            </p:nvSpPr>
            <p:spPr bwMode="auto">
              <a:xfrm>
                <a:off x="2100" y="1653"/>
                <a:ext cx="1434" cy="881"/>
              </a:xfrm>
              <a:prstGeom prst="rect">
                <a:avLst/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  <a:effectLst>
                <a:outerShdw dist="89803" dir="2700000" algn="ctr" rotWithShape="0">
                  <a:schemeClr val="bg2"/>
                </a:outerShdw>
              </a:effectLst>
            </p:spPr>
            <p:txBody>
              <a:bodyPr wrap="none" lIns="92075" tIns="46038" rIns="92075" bIns="46038"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rgbClr val="000000"/>
                    </a:solidFill>
                    <a:latin typeface="New York" charset="0"/>
                  </a:rPr>
                  <a:t>written in </a:t>
                </a:r>
              </a:p>
              <a:p>
                <a:pPr>
                  <a:defRPr/>
                </a:pPr>
                <a:r>
                  <a:rPr lang="en-US" altLang="zh-CN">
                    <a:solidFill>
                      <a:srgbClr val="000000"/>
                    </a:solidFill>
                    <a:latin typeface="New York" charset="0"/>
                  </a:rPr>
                  <a:t>machine </a:t>
                </a:r>
              </a:p>
              <a:p>
                <a:pPr>
                  <a:defRPr/>
                </a:pPr>
                <a:r>
                  <a:rPr lang="en-US" altLang="zh-CN">
                    <a:solidFill>
                      <a:srgbClr val="000000"/>
                    </a:solidFill>
                    <a:latin typeface="New York" charset="0"/>
                  </a:rPr>
                  <a:t>language</a:t>
                </a:r>
              </a:p>
            </p:txBody>
          </p:sp>
          <p:sp>
            <p:nvSpPr>
              <p:cNvPr id="362508" name="AutoShape 12"/>
              <p:cNvSpPr>
                <a:spLocks noChangeArrowheads="1"/>
              </p:cNvSpPr>
              <p:nvPr/>
            </p:nvSpPr>
            <p:spPr bwMode="auto">
              <a:xfrm>
                <a:off x="3534" y="1829"/>
                <a:ext cx="438" cy="529"/>
              </a:xfrm>
              <a:prstGeom prst="rightArrow">
                <a:avLst>
                  <a:gd name="adj1" fmla="val 50000"/>
                  <a:gd name="adj2" fmla="val 50005"/>
                </a:avLst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  <a:effectLst>
                <a:outerShdw dist="8980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8693" name="Group 13"/>
            <p:cNvGrpSpPr>
              <a:grpSpLocks/>
            </p:cNvGrpSpPr>
            <p:nvPr/>
          </p:nvGrpSpPr>
          <p:grpSpPr bwMode="auto">
            <a:xfrm>
              <a:off x="276" y="1653"/>
              <a:ext cx="1680" cy="867"/>
              <a:chOff x="276" y="1653"/>
              <a:chExt cx="1680" cy="867"/>
            </a:xfrm>
          </p:grpSpPr>
          <p:sp>
            <p:nvSpPr>
              <p:cNvPr id="362510" name="Rectangle 14"/>
              <p:cNvSpPr>
                <a:spLocks noChangeArrowheads="1"/>
              </p:cNvSpPr>
              <p:nvPr/>
            </p:nvSpPr>
            <p:spPr bwMode="auto">
              <a:xfrm>
                <a:off x="276" y="1653"/>
                <a:ext cx="1288" cy="867"/>
              </a:xfrm>
              <a:prstGeom prst="rect">
                <a:avLst/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  <a:effectLst>
                <a:outerShdw dist="89803" dir="2700000" algn="ctr" rotWithShape="0">
                  <a:schemeClr val="bg2"/>
                </a:outerShdw>
              </a:effectLst>
            </p:spPr>
            <p:txBody>
              <a:bodyPr wrap="none" lIns="92075" tIns="46038" rIns="92075" bIns="46038" anchor="ctr"/>
              <a:lstStyle/>
              <a:p>
                <a:pPr>
                  <a:defRPr/>
                </a:pPr>
                <a:r>
                  <a:rPr lang="en-US" altLang="zh-CN">
                    <a:solidFill>
                      <a:srgbClr val="000000"/>
                    </a:solidFill>
                    <a:latin typeface="New York" charset="0"/>
                  </a:rPr>
                  <a:t>written in </a:t>
                </a:r>
              </a:p>
              <a:p>
                <a:pPr>
                  <a:defRPr/>
                </a:pPr>
                <a:r>
                  <a:rPr lang="en-US" altLang="zh-CN">
                    <a:solidFill>
                      <a:srgbClr val="000000"/>
                    </a:solidFill>
                    <a:latin typeface="New York" charset="0"/>
                  </a:rPr>
                  <a:t>C++</a:t>
                </a:r>
                <a:endParaRPr lang="en-US" altLang="zh-CN" sz="1400">
                  <a:solidFill>
                    <a:srgbClr val="000000"/>
                  </a:solidFill>
                  <a:latin typeface="New York" charset="0"/>
                </a:endParaRPr>
              </a:p>
              <a:p>
                <a:pPr>
                  <a:defRPr/>
                </a:pPr>
                <a:endParaRPr lang="zh-CN" altLang="en-US" sz="1400">
                  <a:solidFill>
                    <a:srgbClr val="000000"/>
                  </a:solidFill>
                  <a:latin typeface="New York" charset="0"/>
                </a:endParaRPr>
              </a:p>
            </p:txBody>
          </p:sp>
          <p:sp>
            <p:nvSpPr>
              <p:cNvPr id="362511" name="AutoShape 15"/>
              <p:cNvSpPr>
                <a:spLocks noChangeArrowheads="1"/>
              </p:cNvSpPr>
              <p:nvPr/>
            </p:nvSpPr>
            <p:spPr bwMode="auto">
              <a:xfrm>
                <a:off x="1564" y="1826"/>
                <a:ext cx="392" cy="521"/>
              </a:xfrm>
              <a:prstGeom prst="rightArrow">
                <a:avLst>
                  <a:gd name="adj1" fmla="val 50000"/>
                  <a:gd name="adj2" fmla="val 50005"/>
                </a:avLst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  <a:effectLst>
                <a:outerShdw dist="8980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28679" name="Group 16"/>
          <p:cNvGrpSpPr>
            <a:grpSpLocks/>
          </p:cNvGrpSpPr>
          <p:nvPr/>
        </p:nvGrpSpPr>
        <p:grpSpPr bwMode="auto">
          <a:xfrm>
            <a:off x="2006600" y="4643438"/>
            <a:ext cx="4330700" cy="396875"/>
            <a:chOff x="1142" y="2649"/>
            <a:chExt cx="2728" cy="250"/>
          </a:xfrm>
        </p:grpSpPr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1142" y="2649"/>
              <a:ext cx="10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chemeClr val="tx2"/>
                  </a:solidFill>
                  <a:latin typeface="Arial" pitchFamily="34" charset="0"/>
                </a:rPr>
                <a:t>via compiler</a:t>
              </a:r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3062" y="2649"/>
              <a:ext cx="80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2000">
                  <a:solidFill>
                    <a:schemeClr val="tx2"/>
                  </a:solidFill>
                  <a:latin typeface="Arial" pitchFamily="34" charset="0"/>
                </a:rPr>
                <a:t>via linker</a:t>
              </a:r>
            </a:p>
          </p:txBody>
        </p:sp>
      </p:grpSp>
      <p:grpSp>
        <p:nvGrpSpPr>
          <p:cNvPr id="28680" name="Group 19"/>
          <p:cNvGrpSpPr>
            <a:grpSpLocks/>
          </p:cNvGrpSpPr>
          <p:nvPr/>
        </p:nvGrpSpPr>
        <p:grpSpPr bwMode="auto">
          <a:xfrm>
            <a:off x="641350" y="2595563"/>
            <a:ext cx="7581900" cy="384175"/>
            <a:chOff x="422" y="1305"/>
            <a:chExt cx="4776" cy="242"/>
          </a:xfrm>
        </p:grpSpPr>
        <p:sp>
          <p:nvSpPr>
            <p:cNvPr id="28686" name="Rectangle 20"/>
            <p:cNvSpPr>
              <a:spLocks noChangeArrowheads="1"/>
            </p:cNvSpPr>
            <p:nvPr/>
          </p:nvSpPr>
          <p:spPr bwMode="auto">
            <a:xfrm>
              <a:off x="422" y="1305"/>
              <a:ext cx="73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rgbClr val="99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28687" name="Rectangle 21"/>
            <p:cNvSpPr>
              <a:spLocks noChangeArrowheads="1"/>
            </p:cNvSpPr>
            <p:nvPr/>
          </p:nvSpPr>
          <p:spPr bwMode="auto">
            <a:xfrm>
              <a:off x="2294" y="1305"/>
              <a:ext cx="7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rgbClr val="990000"/>
                  </a:solidFill>
                  <a:latin typeface="Arial" pitchFamily="34" charset="0"/>
                </a:rPr>
                <a:t>OBJECT</a:t>
              </a:r>
            </a:p>
          </p:txBody>
        </p:sp>
        <p:sp>
          <p:nvSpPr>
            <p:cNvPr id="28688" name="Rectangle 22"/>
            <p:cNvSpPr>
              <a:spLocks noChangeArrowheads="1"/>
            </p:cNvSpPr>
            <p:nvPr/>
          </p:nvSpPr>
          <p:spPr bwMode="auto">
            <a:xfrm>
              <a:off x="4106" y="1316"/>
              <a:ext cx="10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rgbClr val="990000"/>
                  </a:solidFill>
                  <a:latin typeface="Arial" pitchFamily="34" charset="0"/>
                </a:rPr>
                <a:t>EXECUTABLE</a:t>
              </a:r>
            </a:p>
          </p:txBody>
        </p:sp>
      </p:grpSp>
      <p:grpSp>
        <p:nvGrpSpPr>
          <p:cNvPr id="28681" name="Group 23"/>
          <p:cNvGrpSpPr>
            <a:grpSpLocks/>
          </p:cNvGrpSpPr>
          <p:nvPr/>
        </p:nvGrpSpPr>
        <p:grpSpPr bwMode="auto">
          <a:xfrm>
            <a:off x="641350" y="2162175"/>
            <a:ext cx="7334250" cy="366713"/>
            <a:chOff x="422" y="1005"/>
            <a:chExt cx="4620" cy="231"/>
          </a:xfrm>
        </p:grpSpPr>
        <p:sp>
          <p:nvSpPr>
            <p:cNvPr id="28683" name="Rectangle 24"/>
            <p:cNvSpPr>
              <a:spLocks noChangeArrowheads="1"/>
            </p:cNvSpPr>
            <p:nvPr/>
          </p:nvSpPr>
          <p:spPr bwMode="auto">
            <a:xfrm>
              <a:off x="422" y="1005"/>
              <a:ext cx="94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chemeClr val="tx1"/>
                  </a:solidFill>
                  <a:latin typeface="Arial" pitchFamily="34" charset="0"/>
                </a:rPr>
                <a:t>myprog.cpp</a:t>
              </a:r>
            </a:p>
          </p:txBody>
        </p:sp>
        <p:sp>
          <p:nvSpPr>
            <p:cNvPr id="28684" name="Rectangle 25"/>
            <p:cNvSpPr>
              <a:spLocks noChangeArrowheads="1"/>
            </p:cNvSpPr>
            <p:nvPr/>
          </p:nvSpPr>
          <p:spPr bwMode="auto">
            <a:xfrm>
              <a:off x="2294" y="1005"/>
              <a:ext cx="9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chemeClr val="tx1"/>
                  </a:solidFill>
                  <a:latin typeface="Arial" pitchFamily="34" charset="0"/>
                </a:rPr>
                <a:t>myprog.obj</a:t>
              </a:r>
            </a:p>
          </p:txBody>
        </p:sp>
        <p:sp>
          <p:nvSpPr>
            <p:cNvPr id="28685" name="Rectangle 26"/>
            <p:cNvSpPr>
              <a:spLocks noChangeArrowheads="1"/>
            </p:cNvSpPr>
            <p:nvPr/>
          </p:nvSpPr>
          <p:spPr bwMode="auto">
            <a:xfrm>
              <a:off x="4118" y="1005"/>
              <a:ext cx="9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l" eaLnBrk="1" hangingPunct="1"/>
              <a:r>
                <a:rPr lang="en-US" altLang="zh-CN" sz="1800">
                  <a:solidFill>
                    <a:schemeClr val="tx1"/>
                  </a:solidFill>
                  <a:latin typeface="Arial" pitchFamily="34" charset="0"/>
                </a:rPr>
                <a:t>myprog.exe</a:t>
              </a:r>
            </a:p>
          </p:txBody>
        </p:sp>
      </p:grpSp>
      <p:sp>
        <p:nvSpPr>
          <p:cNvPr id="362523" name="Rectangle 27"/>
          <p:cNvSpPr>
            <a:spLocks noChangeArrowheads="1"/>
          </p:cNvSpPr>
          <p:nvPr/>
        </p:nvSpPr>
        <p:spPr bwMode="auto">
          <a:xfrm>
            <a:off x="566738" y="4643438"/>
            <a:ext cx="88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2000">
                <a:solidFill>
                  <a:schemeClr val="tx2"/>
                </a:solidFill>
                <a:latin typeface="Arial" pitchFamily="34" charset="0"/>
              </a:rPr>
              <a:t>editor</a:t>
            </a:r>
            <a:endParaRPr lang="en-US" altLang="zh-CN" sz="4400" b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11560" y="503675"/>
            <a:ext cx="5422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Kinds of Software Tools</a:t>
            </a:r>
          </a:p>
        </p:txBody>
      </p:sp>
      <p:sp>
        <p:nvSpPr>
          <p:cNvPr id="365571" name="Rectangle 3"/>
          <p:cNvSpPr>
            <a:spLocks noChangeArrowheads="1"/>
          </p:cNvSpPr>
          <p:nvPr/>
        </p:nvSpPr>
        <p:spPr bwMode="auto">
          <a:xfrm>
            <a:off x="2006715" y="3119593"/>
            <a:ext cx="1200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IDE ?</a:t>
            </a:r>
          </a:p>
        </p:txBody>
      </p:sp>
      <p:sp>
        <p:nvSpPr>
          <p:cNvPr id="365572" name="Rectangle 4"/>
          <p:cNvSpPr>
            <a:spLocks noChangeArrowheads="1"/>
          </p:cNvSpPr>
          <p:nvPr/>
        </p:nvSpPr>
        <p:spPr bwMode="auto">
          <a:xfrm>
            <a:off x="2006600" y="3794667"/>
            <a:ext cx="1743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CASE ? </a:t>
            </a:r>
          </a:p>
        </p:txBody>
      </p:sp>
      <p:sp>
        <p:nvSpPr>
          <p:cNvPr id="365573" name="Rectangle 5"/>
          <p:cNvSpPr>
            <a:spLocks noChangeArrowheads="1"/>
          </p:cNvSpPr>
          <p:nvPr/>
        </p:nvSpPr>
        <p:spPr bwMode="auto">
          <a:xfrm>
            <a:off x="2039447" y="4514850"/>
            <a:ext cx="35226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Power Designer ? </a:t>
            </a:r>
          </a:p>
        </p:txBody>
      </p:sp>
      <p:sp>
        <p:nvSpPr>
          <p:cNvPr id="365574" name="Rectangle 6"/>
          <p:cNvSpPr>
            <a:spLocks noChangeArrowheads="1"/>
          </p:cNvSpPr>
          <p:nvPr/>
        </p:nvSpPr>
        <p:spPr bwMode="auto">
          <a:xfrm>
            <a:off x="2097088" y="5273675"/>
            <a:ext cx="13589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SDK ?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2006600" y="6038850"/>
            <a:ext cx="6388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altLang="zh-CN" sz="32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…… photoshop, mapinfo, CAD,….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657225" y="1718810"/>
            <a:ext cx="4974439" cy="130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457200" indent="-457200" algn="l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zh-CN" altLang="zh-CN" sz="2800" dirty="0">
                <a:latin typeface="Arial" pitchFamily="34" charset="0"/>
              </a:rPr>
              <a:t>机械工具能够放大人的体力</a:t>
            </a:r>
          </a:p>
          <a:p>
            <a:pPr marL="457200" indent="-457200" algn="l" eaLnBrk="1" hangingPunct="1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zh-CN" altLang="zh-CN" sz="2800" dirty="0">
                <a:latin typeface="Arial" pitchFamily="34" charset="0"/>
              </a:rPr>
              <a:t>软件工具能够放大人的智力</a:t>
            </a:r>
            <a:endParaRPr lang="zh-CN" altLang="en-US" sz="2800" dirty="0"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ChangeArrowheads="1"/>
          </p:cNvSpPr>
          <p:nvPr/>
        </p:nvSpPr>
        <p:spPr bwMode="auto">
          <a:xfrm>
            <a:off x="531827" y="188913"/>
            <a:ext cx="8675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eaLnBrk="0" hangingPunct="0">
              <a:defRPr/>
            </a:pPr>
            <a:r>
              <a:rPr lang="zh-CN" altLang="en-US" sz="4000" b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程序开发环境应该具备的特性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79182" y="1808820"/>
            <a:ext cx="8764818" cy="479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通用性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：适用于不同的语言、不同的应用领域和开发方法；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适应性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：通过开关设置，能配制出不同需要的程序设计支撑环境实例；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开放性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：能方便地增加新工具；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支持复用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：能支持可复用模块的存储、索引和查找；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自控性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：保证自身操作的正确与协调；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自带数据库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：提供数据库机制，存储、管理已开发的软件产品；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保证质量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：有助于提高所开发软件的质量；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吸引用户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：用户愿意使用；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FF0066"/>
                </a:solidFill>
                <a:latin typeface="Verdana" pitchFamily="34" charset="0"/>
              </a:rPr>
              <a:t>具有市场竞争力</a:t>
            </a:r>
            <a:r>
              <a:rPr lang="zh-CN" altLang="en-US" sz="2400" dirty="0">
                <a:solidFill>
                  <a:schemeClr val="tx1"/>
                </a:solidFill>
                <a:latin typeface="Verdana" pitchFamily="34" charset="0"/>
              </a:rPr>
              <a:t>：能真正提高软件生产力。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endParaRPr lang="zh-CN" altLang="en-US" sz="2100" b="0" dirty="0">
              <a:solidFill>
                <a:schemeClr val="tx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ChangeArrowheads="1"/>
          </p:cNvSpPr>
          <p:nvPr/>
        </p:nvSpPr>
        <p:spPr bwMode="auto">
          <a:xfrm>
            <a:off x="515356" y="503238"/>
            <a:ext cx="37866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编码标准和风格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35015" y="149378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3400" dirty="0">
                <a:solidFill>
                  <a:srgbClr val="0000FF"/>
                </a:solidFill>
                <a:cs typeface="Times New Roman" panose="02020603050405020304" pitchFamily="18" charset="0"/>
              </a:rPr>
              <a:t>What are Coding Standards?</a:t>
            </a:r>
            <a:endParaRPr lang="en-US" altLang="zh-CN" sz="38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77081" y="2528900"/>
            <a:ext cx="856692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Coding standards are guidelines for code and documentation.  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The dream is that any developer familiar with the guidelines can work on any code that followed them.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Standards range from a simple series of statements to involved documents.</a:t>
            </a: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21550" y="323655"/>
            <a:ext cx="86058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为什么需要编码规范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?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1550" y="3280331"/>
            <a:ext cx="8622450" cy="307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Create consistency between developers</a:t>
            </a:r>
          </a:p>
          <a:p>
            <a:pPr algn="l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Communicate among team</a:t>
            </a:r>
          </a:p>
          <a:p>
            <a:pPr algn="l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Easier to develop and maintain codes</a:t>
            </a:r>
          </a:p>
          <a:p>
            <a:pPr algn="l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Save time and money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466778" y="1718810"/>
            <a:ext cx="867722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Arial" pitchFamily="34" charset="0"/>
              </a:rPr>
              <a:t>程序实际上也是一种供人阅读的文章，有文章书写阅读的</a:t>
            </a:r>
            <a:r>
              <a:rPr lang="zh-CN" altLang="en-US" sz="2800" dirty="0">
                <a:latin typeface="Arial" pitchFamily="34" charset="0"/>
              </a:rPr>
              <a:t>风格</a:t>
            </a:r>
            <a:r>
              <a:rPr lang="zh-CN" altLang="en-US" sz="2800" dirty="0">
                <a:solidFill>
                  <a:schemeClr val="tx1"/>
                </a:solidFill>
                <a:latin typeface="Arial" pitchFamily="34" charset="0"/>
              </a:rPr>
              <a:t>问题。应该使程序具有良好的风格。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21550" y="1809068"/>
            <a:ext cx="862245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使程序员进行“无私程序设计”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避免程序员与其产生的代码之间的关系过于密切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多个程序员写的代码如同一个人所写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不是追求“程序美的地方”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提高程序代码的规范化程度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使程序代码易读、易懂、易修改，重用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实现程序员之间相互进行程序测试和维护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66663" y="413665"/>
            <a:ext cx="86058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Why code standard ?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66555" y="368660"/>
            <a:ext cx="64801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编码风格的具体体现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701675" y="1808163"/>
            <a:ext cx="712787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514350" indent="-5143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标识符（符号名、变量名）的风格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注释的风格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数据说明的风格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语句结构的风格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输入／输出的风格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程序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layout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风格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Font typeface="Verdana" pitchFamily="34" charset="0"/>
              <a:buAutoNum type="arabicPeriod"/>
            </a:pPr>
            <a:endParaRPr lang="zh-CN" altLang="en-US" sz="2800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ChangeArrowheads="1"/>
          </p:cNvSpPr>
          <p:nvPr/>
        </p:nvSpPr>
        <p:spPr bwMode="auto">
          <a:xfrm>
            <a:off x="566555" y="1943835"/>
            <a:ext cx="8532440" cy="439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chemeClr val="tx2"/>
                </a:solidFill>
                <a:cs typeface="Times New Roman" panose="02020603050405020304" pitchFamily="18" charset="0"/>
              </a:rPr>
              <a:t>(1) Introduction to coding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32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chemeClr val="tx2"/>
                </a:solidFill>
                <a:cs typeface="Times New Roman" panose="02020603050405020304" pitchFamily="18" charset="0"/>
              </a:rPr>
              <a:t>(2) Choice of programming language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32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chemeClr val="tx2"/>
                </a:solidFill>
                <a:cs typeface="Times New Roman" panose="02020603050405020304" pitchFamily="18" charset="0"/>
              </a:rPr>
              <a:t>(3) Coding standards or styles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32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dirty="0">
                <a:solidFill>
                  <a:schemeClr val="tx2"/>
                </a:solidFill>
                <a:cs typeface="Times New Roman" panose="02020603050405020304" pitchFamily="18" charset="0"/>
              </a:rPr>
              <a:t>(4) Measurement of program complexity</a:t>
            </a:r>
          </a:p>
          <a:p>
            <a:pPr marL="342900" indent="-342900" algn="l" eaLnBrk="0" hangingPunct="0">
              <a:lnSpc>
                <a:spcPct val="90000"/>
              </a:lnSpc>
              <a:spcBef>
                <a:spcPct val="20000"/>
              </a:spcBef>
              <a:defRPr/>
            </a:pPr>
            <a:endParaRPr lang="zh-CN" altLang="en-US" sz="36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38445" y="548680"/>
            <a:ext cx="1638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Outline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76545" y="458670"/>
            <a:ext cx="67960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、标识符的命名风格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76250" y="2349500"/>
            <a:ext cx="84169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latin typeface="+mn-ea"/>
                <a:ea typeface="+mn-ea"/>
              </a:rPr>
              <a:t>标识符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：文件名、模块名、程序名、函数名、过程名、变量名、数据区名、缓冲区名、语句序号名等。</a:t>
            </a:r>
          </a:p>
        </p:txBody>
      </p:sp>
      <p:sp>
        <p:nvSpPr>
          <p:cNvPr id="35844" name="矩形 3"/>
          <p:cNvSpPr>
            <a:spLocks noChangeArrowheads="1"/>
          </p:cNvSpPr>
          <p:nvPr/>
        </p:nvSpPr>
        <p:spPr bwMode="auto">
          <a:xfrm>
            <a:off x="476545" y="1763713"/>
            <a:ext cx="6227762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latin typeface="+mn-ea"/>
                <a:ea typeface="+mn-ea"/>
              </a:rPr>
              <a:t>标识符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：常量名，变量名，统称为符号名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5845" name="矩形 5"/>
          <p:cNvSpPr>
            <a:spLocks noChangeArrowheads="1"/>
          </p:cNvSpPr>
          <p:nvPr/>
        </p:nvSpPr>
        <p:spPr bwMode="auto">
          <a:xfrm>
            <a:off x="476545" y="3338513"/>
            <a:ext cx="8145462" cy="31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latin typeface="+mn-ea"/>
                <a:ea typeface="+mn-ea"/>
              </a:rPr>
              <a:t>命名（取名）规则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：读名知义，名字应能反映它所代表的实际东西，应有一定实际意义</a:t>
            </a: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en-US" altLang="zh-CN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</a:pP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</a:rPr>
              <a:t>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例如，表示次数的量用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Times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，表示总量的用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Total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，表示平均值的用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Average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，表示和的量用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Sum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等。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例如：不用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a, b, c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……</a:t>
            </a:r>
          </a:p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         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不用</a:t>
            </a:r>
            <a:r>
              <a:rPr lang="en-US" altLang="zh-CN" sz="2400" dirty="0" err="1">
                <a:solidFill>
                  <a:schemeClr val="tx1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 j, k , </a:t>
            </a:r>
            <a:r>
              <a:rPr lang="en-US" altLang="zh-CN" sz="2400" dirty="0" err="1">
                <a:solidFill>
                  <a:schemeClr val="tx1"/>
                </a:solidFill>
                <a:latin typeface="+mn-ea"/>
                <a:ea typeface="+mn-ea"/>
              </a:rPr>
              <a:t>x,y,z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,……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95000"/>
              </a:lnSpc>
              <a:spcBef>
                <a:spcPct val="10000"/>
              </a:spcBef>
              <a:spcAft>
                <a:spcPct val="40000"/>
              </a:spcAft>
              <a:buClr>
                <a:srgbClr val="FF0000"/>
              </a:buClr>
            </a:pPr>
            <a:endParaRPr lang="zh-CN" altLang="en-US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76545" y="458670"/>
            <a:ext cx="67960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3800" dirty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1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、标识符的命名风格 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66738" y="2033588"/>
            <a:ext cx="857726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latin typeface="+mn-ea"/>
                <a:ea typeface="+mn-ea"/>
              </a:rPr>
              <a:t>名字不长不短，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应当选择精炼的、意义明确的名字。宜长不宜短，长比短好。</a:t>
            </a: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566738" y="3473450"/>
            <a:ext cx="8577262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latin typeface="+mn-ea"/>
                <a:ea typeface="+mn-ea"/>
              </a:rPr>
              <a:t>名字唯一，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在一个程序中，一个变量名字只作一种用途</a:t>
            </a:r>
            <a:r>
              <a:rPr lang="zh-CN" altLang="en-US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不要：时而为整型变量，时而为实型变量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      时而为函数名，时而为语句标号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394320" y="368660"/>
            <a:ext cx="5257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2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、注释的风格 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385763" y="3119438"/>
            <a:ext cx="8686800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夹在程序中的注释是程序员与日后的程序读者之间通信的重要手段。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注释决不是可有可无的。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一些正规的程序文本中，注释行的数量占到整个源程序的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／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到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／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2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，甚至更多。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注释分为</a:t>
            </a:r>
            <a:r>
              <a:rPr lang="zh-CN" altLang="en-US" sz="2400">
                <a:latin typeface="+mn-ea"/>
                <a:ea typeface="+mn-ea"/>
              </a:rPr>
              <a:t>序言性注释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和</a:t>
            </a:r>
            <a:r>
              <a:rPr lang="zh-CN" altLang="en-US" sz="2400">
                <a:latin typeface="+mn-ea"/>
                <a:ea typeface="+mn-ea"/>
              </a:rPr>
              <a:t>功能性注释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385763" y="1763713"/>
            <a:ext cx="857726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>
                <a:latin typeface="+mn-ea"/>
                <a:ea typeface="+mn-ea"/>
              </a:rPr>
              <a:t>注释：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表达设计用意的自然语言说明性文字，编译时自动忽略。</a:t>
            </a:r>
          </a:p>
        </p:txBody>
      </p: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494361" y="1583794"/>
            <a:ext cx="8649640" cy="527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通常置于每个程序模块的开头部分，</a:t>
            </a:r>
            <a:r>
              <a:rPr lang="zh-CN" altLang="en-US" sz="2400" dirty="0">
                <a:latin typeface="+mn-ea"/>
                <a:ea typeface="+mn-ea"/>
              </a:rPr>
              <a:t>给出程序的整体说明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，对于理解程序本身具有引导作用。有些软件开发部门对序言性注释做了明确而严格的规定，要求程序编制者逐项列出如下项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:</a:t>
            </a:r>
            <a:endParaRPr lang="zh-CN" altLang="en-US" sz="2400" dirty="0">
              <a:solidFill>
                <a:srgbClr val="0000FF"/>
              </a:solidFill>
              <a:latin typeface="+mn-ea"/>
              <a:ea typeface="+mn-ea"/>
            </a:endParaRP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程序标题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有关本模块功能和目的的说明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主要算法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接口说明：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包括调用形式，参数描述，子程序清单；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有关数据描述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：重要的变量及其用途，约束或限制条件，以及其它有关信息；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模块位置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：在哪一个源文件中，或隶属于哪一个软件包；</a:t>
            </a:r>
          </a:p>
          <a:p>
            <a:pPr algn="l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开发简历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：模块设计者，复审者，复审日期，修改日期及有关说明等。</a:t>
            </a:r>
          </a:p>
        </p:txBody>
      </p:sp>
      <p:sp>
        <p:nvSpPr>
          <p:cNvPr id="376835" name="Rectangle 3"/>
          <p:cNvSpPr>
            <a:spLocks noChangeArrowheads="1"/>
          </p:cNvSpPr>
          <p:nvPr/>
        </p:nvSpPr>
        <p:spPr bwMode="auto">
          <a:xfrm>
            <a:off x="611188" y="414338"/>
            <a:ext cx="3200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序言性注释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6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6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6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6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6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6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6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6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68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6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68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68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68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68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68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68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68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11560" y="458670"/>
            <a:ext cx="6096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功能性注释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10015" y="1844548"/>
            <a:ext cx="83724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0000FF"/>
              </a:buClr>
              <a:buSzPct val="50000"/>
            </a:pPr>
            <a:r>
              <a:rPr lang="zh-CN" altLang="en-US" sz="2400" dirty="0">
                <a:latin typeface="+mn-ea"/>
                <a:ea typeface="+mn-ea"/>
              </a:rPr>
              <a:t>功能性注释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: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嵌在源程序体中，用以描述其后的语句或程序段是在做什么工作，或是执行了下面的语句会怎么样。而不要解释下面怎么做。</a:t>
            </a:r>
          </a:p>
        </p:txBody>
      </p:sp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565565" y="3571748"/>
            <a:ext cx="8370887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ts val="1200"/>
              </a:spcBef>
              <a:buClr>
                <a:srgbClr val="0000FF"/>
              </a:buClr>
              <a:buSzPct val="50000"/>
              <a:buFont typeface="Wingdings" pitchFamily="2" charset="2"/>
              <a:buNone/>
            </a:pPr>
            <a:r>
              <a:rPr lang="zh-CN" altLang="en-US" sz="2400">
                <a:latin typeface="+mn-ea"/>
                <a:ea typeface="+mn-ea"/>
              </a:rPr>
              <a:t>举例</a:t>
            </a: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：如果注明把月销售额计入年度总额，便使读者理解了下面语句的意图：</a:t>
            </a:r>
          </a:p>
          <a:p>
            <a:pPr algn="l">
              <a:lnSpc>
                <a:spcPct val="130000"/>
              </a:lnSpc>
              <a:spcBef>
                <a:spcPts val="1200"/>
              </a:spcBef>
              <a:buClr>
                <a:srgbClr val="0000FF"/>
              </a:buClr>
              <a:buSzPct val="50000"/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      </a:t>
            </a: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/* Add monthly-sales to  annual total */</a:t>
            </a:r>
            <a:b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400">
                <a:solidFill>
                  <a:schemeClr val="tx1"/>
                </a:solidFill>
                <a:latin typeface="+mn-ea"/>
                <a:ea typeface="+mn-ea"/>
              </a:rPr>
              <a:t>total =  amount +total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76250" y="458670"/>
            <a:ext cx="510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3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、数据说明的风格 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22288" y="1898650"/>
            <a:ext cx="8621712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spcAft>
                <a:spcPct val="45000"/>
              </a:spcAft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为了使程序中数据说明更易于理解和维护，必须注意以下几点。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数据说明的次序应当规范化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说明语句中变量安排有序化</a:t>
            </a:r>
          </a:p>
          <a:p>
            <a:pPr lvl="1" algn="l">
              <a:lnSpc>
                <a:spcPct val="90000"/>
              </a:lnSpc>
              <a:spcBef>
                <a:spcPct val="20000"/>
              </a:spcBef>
              <a:spcAft>
                <a:spcPct val="45000"/>
              </a:spcAft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使用注释说明复杂数据结构</a:t>
            </a:r>
            <a:endParaRPr lang="zh-CN" altLang="en-US" sz="2400" u="sng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33545" y="1895825"/>
            <a:ext cx="84867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buClr>
                <a:srgbClr val="FF0066"/>
              </a:buClr>
              <a:buFont typeface="Wingdings" pitchFamily="2" charset="2"/>
              <a:buChar char="o"/>
            </a:pPr>
            <a:endParaRPr lang="zh-CN" altLang="en-US" sz="240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30000"/>
              </a:lnSpc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		① 常量说明</a:t>
            </a:r>
          </a:p>
          <a:p>
            <a:pPr algn="l">
              <a:lnSpc>
                <a:spcPct val="130000"/>
              </a:lnSpc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		② 简单变量类型说明</a:t>
            </a:r>
          </a:p>
          <a:p>
            <a:pPr algn="l">
              <a:lnSpc>
                <a:spcPct val="130000"/>
              </a:lnSpc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		③ 数组说明</a:t>
            </a:r>
          </a:p>
          <a:p>
            <a:pPr algn="l">
              <a:lnSpc>
                <a:spcPct val="130000"/>
              </a:lnSpc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		④ 公用数据块说明</a:t>
            </a:r>
          </a:p>
          <a:p>
            <a:pPr algn="l">
              <a:lnSpc>
                <a:spcPct val="130000"/>
              </a:lnSpc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		⑤ 所有的文件说明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21550" y="458670"/>
            <a:ext cx="7086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数据说明举例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84370" y="1810100"/>
            <a:ext cx="5295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例如：在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FORTRAN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程序中数据说明次序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1260645" y="5234337"/>
            <a:ext cx="32400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① 整型量说明</a:t>
            </a:r>
          </a:p>
          <a:p>
            <a:pPr algn="l" eaLnBrk="1" hangingPunct="1"/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② 实型量说明</a:t>
            </a:r>
          </a:p>
          <a:p>
            <a:pPr algn="l" eaLnBrk="1" hangingPunct="1"/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③ 字符量说明</a:t>
            </a:r>
          </a:p>
          <a:p>
            <a:pPr algn="l" eaLnBrk="1" hangingPunct="1"/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④ 逻辑量说明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57395" y="4731100"/>
            <a:ext cx="8820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2400">
                <a:solidFill>
                  <a:schemeClr val="tx1"/>
                </a:solidFill>
                <a:latin typeface="+mn-ea"/>
                <a:ea typeface="+mn-ea"/>
              </a:rPr>
              <a:t>可按如下顺序进一步要求：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566555" y="458670"/>
            <a:ext cx="7696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数据变量定义有序化</a:t>
            </a:r>
          </a:p>
        </p:txBody>
      </p:sp>
      <p:sp>
        <p:nvSpPr>
          <p:cNvPr id="386051" name="Rectangle 3"/>
          <p:cNvSpPr>
            <a:spLocks noChangeArrowheads="1"/>
          </p:cNvSpPr>
          <p:nvPr/>
        </p:nvSpPr>
        <p:spPr bwMode="auto">
          <a:xfrm>
            <a:off x="566738" y="1943100"/>
            <a:ext cx="7542212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CC0066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当多个变量名在一个说明语句中说明时，应当对这些变量</a:t>
            </a:r>
            <a:r>
              <a:rPr lang="zh-CN" altLang="en-US" sz="2400" dirty="0">
                <a:ea typeface="+mn-ea"/>
                <a:cs typeface="Times New Roman" panose="02020603050405020304" pitchFamily="18" charset="0"/>
              </a:rPr>
              <a:t>按字母的顺序排列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例如：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integer  </a:t>
            </a:r>
            <a:r>
              <a:rPr lang="en-US" altLang="zh-CN" sz="2400" i="1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size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length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 width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cost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price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integer </a:t>
            </a:r>
            <a:r>
              <a:rPr lang="en-US" altLang="zh-CN" sz="2400" i="1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cost</a:t>
            </a:r>
            <a:r>
              <a:rPr lang="en-US" altLang="zh-CN" sz="24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length</a:t>
            </a:r>
            <a:r>
              <a:rPr lang="en-US" altLang="zh-CN" sz="24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 price </a:t>
            </a:r>
            <a:r>
              <a:rPr lang="en-US" altLang="zh-CN" sz="24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,</a:t>
            </a:r>
            <a:r>
              <a:rPr lang="en-US" altLang="zh-CN" sz="2400" i="1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 size</a:t>
            </a:r>
            <a:r>
              <a:rPr lang="en-US" altLang="zh-CN" sz="24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, </a:t>
            </a:r>
            <a:r>
              <a:rPr lang="en-US" altLang="zh-CN" sz="2400" i="1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width</a:t>
            </a:r>
            <a:r>
              <a:rPr lang="en-US" altLang="zh-CN" sz="3000" dirty="0">
                <a:solidFill>
                  <a:srgbClr val="0000FF"/>
                </a:solidFill>
                <a:ea typeface="+mn-ea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6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6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ChangeArrowheads="1"/>
          </p:cNvSpPr>
          <p:nvPr/>
        </p:nvSpPr>
        <p:spPr bwMode="auto">
          <a:xfrm>
            <a:off x="632175" y="1853825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eaLnBrk="0" hangingPunct="0"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(1)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在一行内只写一条语句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791580" y="2798930"/>
            <a:ext cx="8002588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在一行内只写一条语句，并且采取适当的移行和缩进格式，使程序的逻辑、层次和功能变得更加明确。</a:t>
            </a:r>
          </a:p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许多程序设计语言允许</a:t>
            </a:r>
            <a:r>
              <a:rPr lang="zh-CN" altLang="en-US" sz="2400" dirty="0">
                <a:latin typeface="+mn-ea"/>
                <a:ea typeface="+mn-ea"/>
              </a:rPr>
              <a:t>在一行内写多个语句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。但这种方式会使程序可读性变差。因而不可取。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76250" y="458788"/>
            <a:ext cx="61658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4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、语句结构的风格</a:t>
            </a: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br>
              <a:rPr lang="zh-CN" altLang="en-US" sz="3800" b="0">
                <a:solidFill>
                  <a:schemeClr val="tx1"/>
                </a:solidFill>
                <a:latin typeface="+mn-ea"/>
                <a:ea typeface="+mn-ea"/>
              </a:rPr>
            </a:br>
            <a:endParaRPr lang="zh-CN" altLang="en-US" sz="3800" b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457200" y="304800"/>
            <a:ext cx="8524875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例如：排序程序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endParaRPr lang="zh-CN" altLang="en-US" sz="24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FOR I:=1 TO N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－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1 DO BEGIN T:=I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FOR J:=I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1 TO N DO IF A[J]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＜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 THEN T:=J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IF T≠I THEN BEGIN  WORK:=A[T]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A[T]:=A[I]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A[I]:=WORK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END  </a:t>
            </a:r>
            <a:r>
              <a:rPr lang="en-US" altLang="zh-CN" sz="2400" dirty="0" err="1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END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24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由于一行中包括了多个语句，掩盖了程序的循环结构和条件结构，使其可读性变得很差。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431800" y="3861395"/>
            <a:ext cx="8712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buClr>
                <a:srgbClr val="FF0000"/>
              </a:buClr>
              <a:buSzPct val="80000"/>
              <a:buFont typeface="Wingdings" pitchFamily="2" charset="2"/>
              <a:buChar char="p"/>
              <a:defRPr/>
            </a:pP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51235" name="Rectangle 3"/>
          <p:cNvSpPr>
            <a:spLocks noChangeArrowheads="1"/>
          </p:cNvSpPr>
          <p:nvPr/>
        </p:nvSpPr>
        <p:spPr bwMode="auto">
          <a:xfrm>
            <a:off x="521550" y="1808820"/>
            <a:ext cx="8577445" cy="47464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软件工程过程的一个阶段，程序编码是设计的继续。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编码是把软件设计结果转换成程序设计语言书写的程序的过程。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为了保证程序编码的质量，程序员必须深刻理解、熟练掌握并正确地运用程序设计语言的特性。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要求源程序具有良好的结构性和良好的程序设计风格。</a:t>
            </a:r>
          </a:p>
        </p:txBody>
      </p:sp>
      <p:sp>
        <p:nvSpPr>
          <p:cNvPr id="351237" name="Rectangle 5"/>
          <p:cNvSpPr>
            <a:spLocks noChangeArrowheads="1"/>
          </p:cNvSpPr>
          <p:nvPr/>
        </p:nvSpPr>
        <p:spPr bwMode="auto">
          <a:xfrm>
            <a:off x="447941" y="413665"/>
            <a:ext cx="32239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zh-CN" altLang="en-US" sz="4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Coding 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概述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en-US" altLang="zh-CN" sz="2400" dirty="0">
              <a:solidFill>
                <a:schemeClr val="tx1"/>
              </a:solidFill>
              <a:ea typeface="仿宋_GB2312" pitchFamily="49" charset="-122"/>
              <a:cs typeface="Times New Roman" pitchFamily="18" charset="0"/>
            </a:endParaRPr>
          </a:p>
          <a:p>
            <a:pPr algn="l">
              <a:lnSpc>
                <a:spcPct val="13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FOR  I:=1  TO  N-1  DO      //</a:t>
            </a:r>
            <a:r>
              <a:rPr lang="zh-CN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改进布局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BEGIN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T:=I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FOR  J:=I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1  TO  N  DO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  IF  A[J]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＜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A[T]  THEN  T:=J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IF  T≠I  THEN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BEGIN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     WORK:=A[T]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A[T]:=A[I]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A[I]:=WORK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  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END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  </a:t>
            </a:r>
            <a:r>
              <a:rPr lang="en-US" altLang="zh-CN" sz="2400" dirty="0" err="1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END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  <a:cs typeface="Times New Roman" pitchFamily="18" charset="0"/>
              </a:rPr>
              <a:t>；</a:t>
            </a: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ChangeArrowheads="1"/>
          </p:cNvSpPr>
          <p:nvPr/>
        </p:nvSpPr>
        <p:spPr bwMode="auto">
          <a:xfrm>
            <a:off x="0" y="204788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just" eaLnBrk="0" hangingPunct="0"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(2)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程序编写首先应当考虑清晰性</a:t>
            </a:r>
          </a:p>
        </p:txBody>
      </p:sp>
      <p:sp>
        <p:nvSpPr>
          <p:cNvPr id="391171" name="Rectangle 3"/>
          <p:cNvSpPr>
            <a:spLocks noChangeArrowheads="1"/>
          </p:cNvSpPr>
          <p:nvPr/>
        </p:nvSpPr>
        <p:spPr bwMode="auto">
          <a:xfrm>
            <a:off x="179388" y="2565400"/>
            <a:ext cx="9144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0066"/>
                </a:solidFill>
                <a:latin typeface="+mn-ea"/>
                <a:ea typeface="+mn-ea"/>
                <a:cs typeface="Times New Roman" pitchFamily="18" charset="0"/>
              </a:rPr>
              <a:t>例如：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有一个用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C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语句写出的程序段，实现交换功能        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CC66"/>
                </a:solidFill>
                <a:latin typeface="+mn-ea"/>
                <a:ea typeface="+mn-ea"/>
                <a:cs typeface="Times New Roman" pitchFamily="18" charset="0"/>
              </a:rPr>
              <a:t>    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A[I] = A[I]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 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 = A[I]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－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  <a:b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 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A[I] = A[I]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－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A[T]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；</a:t>
            </a:r>
          </a:p>
        </p:txBody>
      </p:sp>
      <p:sp>
        <p:nvSpPr>
          <p:cNvPr id="391172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1128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buClr>
                <a:srgbClr val="FF0066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程序编写首先应当考虑清晰性，不要刻意追求技巧性，使程序编写得过于紧凑。</a:t>
            </a:r>
          </a:p>
        </p:txBody>
      </p:sp>
      <p:sp>
        <p:nvSpPr>
          <p:cNvPr id="391173" name="Rectangle 5"/>
          <p:cNvSpPr>
            <a:spLocks noChangeArrowheads="1"/>
          </p:cNvSpPr>
          <p:nvPr/>
        </p:nvSpPr>
        <p:spPr bwMode="auto">
          <a:xfrm>
            <a:off x="3059113" y="4625975"/>
            <a:ext cx="50053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dirty="0">
                <a:solidFill>
                  <a:srgbClr val="FF0066"/>
                </a:solidFill>
                <a:latin typeface="+mn-ea"/>
                <a:ea typeface="+mn-ea"/>
              </a:rPr>
              <a:t>改写出：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WORK = A[T]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A[T] = A[I]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；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A[I] = WORK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1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0" grpId="0"/>
      <p:bldP spid="391171" grpId="0"/>
      <p:bldP spid="391172" grpId="0"/>
      <p:bldP spid="39117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just" eaLnBrk="0" hangingPunct="0">
              <a:lnSpc>
                <a:spcPct val="90000"/>
              </a:lnSpc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(3)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程序要能直截了当地说明程序员的用意</a:t>
            </a:r>
          </a:p>
        </p:txBody>
      </p:sp>
      <p:sp>
        <p:nvSpPr>
          <p:cNvPr id="392195" name="Rectangle 3"/>
          <p:cNvSpPr>
            <a:spLocks noChangeArrowheads="1"/>
          </p:cNvSpPr>
          <p:nvPr/>
        </p:nvSpPr>
        <p:spPr bwMode="auto">
          <a:xfrm>
            <a:off x="0" y="1538288"/>
            <a:ext cx="9144000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程序编写得要简单，写清楚，直截了当地说明程序员的用意。例如：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for (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= 1;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&lt;=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n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++ )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for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= 1;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&lt;=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n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 err="1">
                <a:solidFill>
                  <a:srgbClr val="0000FF"/>
                </a:solidFill>
                <a:latin typeface="+mn-ea"/>
                <a:ea typeface="+mn-ea"/>
              </a:rPr>
              <a:t>++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   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V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[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][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 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(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／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) *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／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</a:t>
            </a:r>
          </a:p>
        </p:txBody>
      </p:sp>
      <p:sp>
        <p:nvSpPr>
          <p:cNvPr id="392196" name="Rectangle 4"/>
          <p:cNvSpPr>
            <a:spLocks noChangeArrowheads="1"/>
          </p:cNvSpPr>
          <p:nvPr/>
        </p:nvSpPr>
        <p:spPr bwMode="auto">
          <a:xfrm>
            <a:off x="0" y="5003800"/>
            <a:ext cx="9144000" cy="1222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  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C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语言中，除法运算（／）在除数和被除数都是整型量时，其结果只取整数部分，而得到整型量。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2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2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2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194" grpId="0"/>
      <p:bldP spid="392195" grpId="0"/>
      <p:bldP spid="39219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85763" y="762000"/>
            <a:ext cx="8758237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写成以下的形式，就能让读者直接了解程序编写者的意图。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for (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1;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&lt;=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n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++ )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for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1;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&lt;=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n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 err="1">
                <a:solidFill>
                  <a:srgbClr val="0000FF"/>
                </a:solidFill>
                <a:latin typeface="+mn-ea"/>
                <a:ea typeface="+mn-ea"/>
              </a:rPr>
              <a:t>++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     if ( 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 == 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 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           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V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[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][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 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1.0;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     else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            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V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[</a:t>
            </a:r>
            <a:r>
              <a:rPr lang="en-US" altLang="zh-CN" sz="2400" i="1" dirty="0" err="1">
                <a:solidFill>
                  <a:srgbClr val="0000FF"/>
                </a:solidFill>
                <a:latin typeface="+mn-ea"/>
                <a:ea typeface="+mn-ea"/>
              </a:rPr>
              <a:t>i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][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j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] 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0.0;</a:t>
            </a: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ChangeArrowheads="1"/>
          </p:cNvSpPr>
          <p:nvPr/>
        </p:nvSpPr>
        <p:spPr bwMode="auto">
          <a:xfrm>
            <a:off x="0" y="620713"/>
            <a:ext cx="9144000" cy="593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(4)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除非对效率有特殊的要求</a:t>
            </a: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,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程序编写要做到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800" dirty="0">
                <a:solidFill>
                  <a:srgbClr val="FFFF66"/>
                </a:solidFill>
                <a:latin typeface="+mn-ea"/>
                <a:ea typeface="+mn-ea"/>
              </a:rPr>
              <a:t>   </a:t>
            </a:r>
            <a:r>
              <a:rPr lang="zh-CN" altLang="en-US" sz="2400" dirty="0">
                <a:solidFill>
                  <a:srgbClr val="FF0066"/>
                </a:solidFill>
                <a:latin typeface="+mn-ea"/>
                <a:ea typeface="+mn-ea"/>
              </a:rPr>
              <a:t>清晰第一，效率第二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。不要为了追求效率而丧失了清晰性。事实上，程序效率的提高主要应通过选择高效的算法来实现。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zh-CN" altLang="en-US" sz="30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(5)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首先要保证程序正确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保证程序正确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然后才要求提高速度。反过来说，在使程序高速运行时，首先要保证它是正确的。</a:t>
            </a: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(6)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避免使用临时变量而使可读性下降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zh-CN" altLang="en-US" sz="3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  <a:ea typeface="+mn-ea"/>
              <a:cs typeface="Times New Roman" pitchFamily="18" charset="0"/>
            </a:endParaRP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3000" dirty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例如：有的程序员为了追求效率，往往喜欢把表达式 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		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A[I]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＋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／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A[I];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写成：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AI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A[I]; 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 X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AI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＋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／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AI;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这样将一句分成两句写，会产生意想不到的问题。</a:t>
            </a: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ChangeArrowheads="1"/>
          </p:cNvSpPr>
          <p:nvPr/>
        </p:nvSpPr>
        <p:spPr bwMode="auto">
          <a:xfrm>
            <a:off x="0" y="404813"/>
            <a:ext cx="91440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7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）让编译程序做简单的优化</a:t>
            </a: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defRPr/>
            </a:pPr>
            <a:endParaRPr lang="zh-CN" altLang="en-US" sz="3000" dirty="0">
              <a:solidFill>
                <a:srgbClr val="0000FF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8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）尽可能使用库函数</a:t>
            </a: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defRPr/>
            </a:pPr>
            <a:endParaRPr lang="zh-CN" altLang="en-US" sz="3000" dirty="0">
              <a:solidFill>
                <a:srgbClr val="0000FF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（</a:t>
            </a: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9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）避免不必要的转移</a:t>
            </a: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zh-CN" altLang="en-US" sz="3000" dirty="0">
              <a:solidFill>
                <a:schemeClr val="tx1"/>
              </a:solidFill>
              <a:ea typeface="仿宋_GB2312" pitchFamily="49" charset="-122"/>
            </a:endParaRPr>
          </a:p>
          <a:p>
            <a:pPr marL="609600" indent="-6096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zh-CN" altLang="en-US" sz="3000" dirty="0">
                <a:solidFill>
                  <a:schemeClr val="tx1"/>
                </a:solidFill>
                <a:ea typeface="仿宋_GB2312" pitchFamily="49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同时如果能保持程序可读性，则不必用</a:t>
            </a:r>
            <a:r>
              <a:rPr lang="en-US" altLang="zh-CN" sz="2400" dirty="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</a:rPr>
              <a:t>语句。</a:t>
            </a:r>
          </a:p>
        </p:txBody>
      </p:sp>
      <p:sp>
        <p:nvSpPr>
          <p:cNvPr id="396291" name="Rectangle 3"/>
          <p:cNvSpPr>
            <a:spLocks noChangeArrowheads="1"/>
          </p:cNvSpPr>
          <p:nvPr/>
        </p:nvSpPr>
        <p:spPr bwMode="auto">
          <a:xfrm>
            <a:off x="-19050" y="4643438"/>
            <a:ext cx="661352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例如：有一个求三个数中最小值的程序：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6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6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0" grpId="0"/>
      <p:bldP spid="39629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52738"/>
            <a:ext cx="54102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0"/>
            <a:ext cx="3986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400">
                <a:solidFill>
                  <a:srgbClr val="0000FF"/>
                </a:solidFill>
                <a:ea typeface="仿宋_GB2312" pitchFamily="49" charset="-122"/>
              </a:rPr>
              <a:t>     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IF ( X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＜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Y )  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30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IF (Y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＜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Z)  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50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SMALL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＝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Z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 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70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30   IF ( X 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＜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Z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）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60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SMALL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＝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Z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70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50   SMALL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＝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Y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</a:t>
            </a:r>
            <a:r>
              <a:rPr lang="en-US" altLang="zh-CN" sz="2400">
                <a:solidFill>
                  <a:srgbClr val="0000FF"/>
                </a:solidFill>
                <a:ea typeface="仿宋_GB2312" pitchFamily="49" charset="-122"/>
              </a:rPr>
              <a:t>GOTO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70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60  SMALL</a:t>
            </a:r>
            <a:r>
              <a:rPr lang="zh-CN" altLang="en-US" sz="2400">
                <a:solidFill>
                  <a:schemeClr val="tx1"/>
                </a:solidFill>
                <a:ea typeface="仿宋_GB2312" pitchFamily="49" charset="-122"/>
              </a:rPr>
              <a:t>＝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X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70  CONTINUE</a:t>
            </a: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1493838"/>
            <a:ext cx="91440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900" dirty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small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x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if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y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small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small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y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if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z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small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)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small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z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</a:t>
            </a:r>
          </a:p>
          <a:p>
            <a:pPr algn="l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en-US" altLang="zh-CN" sz="2400" dirty="0">
              <a:solidFill>
                <a:srgbClr val="0000FF"/>
              </a:solidFill>
              <a:latin typeface="+mn-ea"/>
              <a:ea typeface="+mn-ea"/>
            </a:endParaRPr>
          </a:p>
          <a:p>
            <a:pPr algn="l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所以程序应当简单，不必过于深奥，避免使用</a:t>
            </a:r>
            <a:r>
              <a:rPr lang="en-US" altLang="zh-CN" sz="2400" dirty="0">
                <a:latin typeface="+mn-ea"/>
                <a:ea typeface="+mn-ea"/>
              </a:rPr>
              <a:t>GOTO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语句绕来绕去。</a:t>
            </a:r>
          </a:p>
          <a:p>
            <a:pPr algn="l">
              <a:buClr>
                <a:schemeClr val="accent2"/>
              </a:buClr>
              <a:buFont typeface="Wingdings" pitchFamily="2" charset="2"/>
              <a:buNone/>
            </a:pPr>
            <a:endParaRPr lang="zh-CN" altLang="en-US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98339" name="Rectangle 3"/>
          <p:cNvSpPr>
            <a:spLocks noChangeArrowheads="1"/>
          </p:cNvSpPr>
          <p:nvPr/>
        </p:nvSpPr>
        <p:spPr bwMode="auto">
          <a:xfrm>
            <a:off x="395288" y="692150"/>
            <a:ext cx="44656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程序只需编写成：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ChangeArrowheads="1"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l" eaLnBrk="0" hangingPunct="0">
              <a:tabLst>
                <a:tab pos="1235075" algn="l"/>
              </a:tabLst>
              <a:defRPr/>
            </a:pPr>
            <a:r>
              <a:rPr lang="en-US" altLang="zh-CN" sz="2400" dirty="0">
                <a:latin typeface="Verdana" pitchFamily="34" charset="0"/>
                <a:cs typeface="Times New Roman" pitchFamily="18" charset="0"/>
              </a:rPr>
              <a:t>(10) </a:t>
            </a:r>
            <a:r>
              <a:rPr lang="zh-CN" altLang="en-US" sz="2400" dirty="0">
                <a:latin typeface="Verdana" pitchFamily="34" charset="0"/>
                <a:cs typeface="Times New Roman" pitchFamily="18" charset="0"/>
              </a:rPr>
              <a:t>避免使用空的</a:t>
            </a:r>
            <a:r>
              <a:rPr lang="en-US" altLang="zh-CN" sz="2400" dirty="0">
                <a:latin typeface="Verdana" pitchFamily="34" charset="0"/>
                <a:cs typeface="Times New Roman" pitchFamily="18" charset="0"/>
              </a:rPr>
              <a:t>else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1179513"/>
            <a:ext cx="86868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 dirty="0">
                <a:solidFill>
                  <a:schemeClr val="tx1"/>
                </a:solidFill>
                <a:latin typeface="+mn-ea"/>
                <a:ea typeface="+mn-ea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这种结构容 易使读者产生误解。例如，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hlink"/>
                </a:solidFill>
                <a:latin typeface="+mn-ea"/>
                <a:ea typeface="+mn-ea"/>
              </a:rPr>
              <a:t>	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if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char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&gt;= '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a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’ ) 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if ( 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char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&lt;= ’</a:t>
            </a:r>
            <a:r>
              <a:rPr lang="en-US" altLang="zh-CN" sz="2400" i="1" dirty="0">
                <a:solidFill>
                  <a:srgbClr val="0000FF"/>
                </a:solidFill>
                <a:latin typeface="+mn-ea"/>
                <a:ea typeface="+mn-ea"/>
              </a:rPr>
              <a:t>z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’ )  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     </a:t>
            </a:r>
            <a:r>
              <a:rPr lang="en-US" altLang="zh-CN" sz="2400" dirty="0" err="1">
                <a:solidFill>
                  <a:srgbClr val="0000FF"/>
                </a:solidFill>
                <a:latin typeface="+mn-ea"/>
                <a:ea typeface="+mn-ea"/>
              </a:rPr>
              <a:t>cout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&lt;&lt;  “This is a letter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。”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else </a:t>
            </a:r>
            <a:b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   </a:t>
            </a:r>
            <a:r>
              <a:rPr lang="en-US" altLang="zh-CN" sz="2400" dirty="0" err="1">
                <a:solidFill>
                  <a:srgbClr val="0000FF"/>
                </a:solidFill>
                <a:latin typeface="+mn-ea"/>
                <a:ea typeface="+mn-ea"/>
              </a:rPr>
              <a:t>cout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 &lt;&lt; “This is not a letter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。”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;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可能产生二义性问题。 </a:t>
            </a: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ChangeArrowheads="1"/>
          </p:cNvSpPr>
          <p:nvPr/>
        </p:nvSpPr>
        <p:spPr bwMode="auto">
          <a:xfrm>
            <a:off x="522288" y="548680"/>
            <a:ext cx="7620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好的代码</a:t>
            </a: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1141413" y="3933825"/>
            <a:ext cx="38354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/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908050" indent="-43656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lvl="1" algn="l">
              <a:lnSpc>
                <a:spcPct val="11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Simple </a:t>
            </a:r>
          </a:p>
          <a:p>
            <a:pPr lvl="1" algn="l">
              <a:lnSpc>
                <a:spcPct val="11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Readable</a:t>
            </a:r>
          </a:p>
          <a:p>
            <a:pPr lvl="1" algn="l">
              <a:lnSpc>
                <a:spcPct val="11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Maintainable</a:t>
            </a:r>
          </a:p>
        </p:txBody>
      </p:sp>
      <p:sp>
        <p:nvSpPr>
          <p:cNvPr id="352260" name="Rectangle 4"/>
          <p:cNvSpPr>
            <a:spLocks noChangeArrowheads="1"/>
          </p:cNvSpPr>
          <p:nvPr/>
        </p:nvSpPr>
        <p:spPr bwMode="auto">
          <a:xfrm>
            <a:off x="414596" y="3068638"/>
            <a:ext cx="237597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80000"/>
              <a:buFont typeface="Wingdings" pitchFamily="2" charset="2"/>
              <a:buChar char="l"/>
              <a:defRPr/>
            </a:pPr>
            <a:r>
              <a:rPr lang="en-US" altLang="zh-CN" sz="2800" dirty="0">
                <a:solidFill>
                  <a:schemeClr val="tx1"/>
                </a:solidFill>
                <a:latin typeface="Arial" pitchFamily="34" charset="0"/>
              </a:rPr>
              <a:t> Good code</a:t>
            </a:r>
          </a:p>
        </p:txBody>
      </p:sp>
      <p:sp>
        <p:nvSpPr>
          <p:cNvPr id="352261" name="Rectangle 5"/>
          <p:cNvSpPr>
            <a:spLocks noChangeArrowheads="1"/>
          </p:cNvSpPr>
          <p:nvPr/>
        </p:nvSpPr>
        <p:spPr bwMode="auto">
          <a:xfrm>
            <a:off x="410787" y="2009775"/>
            <a:ext cx="628249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85000"/>
              <a:buFont typeface="Wingdings" pitchFamily="2" charset="2"/>
              <a:buChar char="l"/>
              <a:defRPr/>
            </a:pPr>
            <a:r>
              <a:rPr lang="zh-CN" altLang="en-US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Arial" pitchFamily="34" charset="0"/>
              </a:rPr>
              <a:t>程序质量主要取决于软件设计的质量</a:t>
            </a:r>
          </a:p>
        </p:txBody>
      </p:sp>
      <p:sp>
        <p:nvSpPr>
          <p:cNvPr id="352262" name="AutoShape 6"/>
          <p:cNvSpPr>
            <a:spLocks noChangeArrowheads="1"/>
          </p:cNvSpPr>
          <p:nvPr/>
        </p:nvSpPr>
        <p:spPr bwMode="auto">
          <a:xfrm>
            <a:off x="3446463" y="3357563"/>
            <a:ext cx="936625" cy="144462"/>
          </a:xfrm>
          <a:prstGeom prst="rightArrow">
            <a:avLst>
              <a:gd name="adj1" fmla="val 50000"/>
              <a:gd name="adj2" fmla="val 16208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2263" name="Rectangle 7"/>
          <p:cNvSpPr>
            <a:spLocks noChangeArrowheads="1"/>
          </p:cNvSpPr>
          <p:nvPr/>
        </p:nvSpPr>
        <p:spPr bwMode="auto">
          <a:xfrm>
            <a:off x="3590925" y="3068638"/>
            <a:ext cx="3825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chemeClr val="tx1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352264" name="Rectangle 8"/>
          <p:cNvSpPr>
            <a:spLocks noChangeArrowheads="1"/>
          </p:cNvSpPr>
          <p:nvPr/>
        </p:nvSpPr>
        <p:spPr bwMode="auto">
          <a:xfrm>
            <a:off x="4801941" y="3125788"/>
            <a:ext cx="198804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latin typeface="Arial" pitchFamily="34" charset="0"/>
              </a:rPr>
              <a:t>高质量程序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2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2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8" grpId="0"/>
      <p:bldP spid="352259" grpId="0"/>
      <p:bldP spid="352260" grpId="0"/>
      <p:bldP spid="352261" grpId="0"/>
      <p:bldP spid="352262" grpId="0" animBg="1"/>
      <p:bldP spid="352263" grpId="0"/>
      <p:bldP spid="35226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ChangeArrowheads="1"/>
          </p:cNvSpPr>
          <p:nvPr/>
        </p:nvSpPr>
        <p:spPr bwMode="auto">
          <a:xfrm>
            <a:off x="971600" y="2148620"/>
            <a:ext cx="805589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例如，如果在程序中出现</a:t>
            </a:r>
            <a:br>
              <a:rPr lang="zh-CN" altLang="en-US" sz="2400" dirty="0">
                <a:solidFill>
                  <a:srgbClr val="0033CC"/>
                </a:solidFill>
                <a:latin typeface="+mn-ea"/>
                <a:ea typeface="+mn-ea"/>
              </a:rPr>
            </a:br>
            <a:r>
              <a:rPr lang="zh-CN" altLang="en-US" sz="2400" dirty="0">
                <a:solidFill>
                  <a:srgbClr val="0033CC"/>
                </a:solidFill>
                <a:latin typeface="+mn-ea"/>
                <a:ea typeface="+mn-ea"/>
              </a:rPr>
              <a:t>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if ( !( char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＜‘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0’ || char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＞‘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9’ ) )</a:t>
            </a: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   ……</a:t>
            </a:r>
            <a:br>
              <a:rPr lang="en-US" altLang="zh-CN" sz="3000" dirty="0">
                <a:solidFill>
                  <a:schemeClr val="tx1"/>
                </a:solidFill>
                <a:latin typeface="+mn-ea"/>
                <a:ea typeface="+mn-ea"/>
              </a:rPr>
            </a:br>
            <a:endParaRPr lang="en-US" altLang="zh-CN" sz="3000" dirty="0">
              <a:solidFill>
                <a:srgbClr val="0033CC"/>
              </a:solidFill>
              <a:latin typeface="+mn-ea"/>
              <a:ea typeface="+mn-ea"/>
            </a:endParaRPr>
          </a:p>
        </p:txBody>
      </p:sp>
      <p:sp>
        <p:nvSpPr>
          <p:cNvPr id="400387" name="Rectangle 3"/>
          <p:cNvSpPr>
            <a:spLocks noChangeArrowheads="1"/>
          </p:cNvSpPr>
          <p:nvPr/>
        </p:nvSpPr>
        <p:spPr bwMode="auto">
          <a:xfrm>
            <a:off x="-19050" y="368300"/>
            <a:ext cx="508476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Verdana" pitchFamily="34" charset="0"/>
                <a:cs typeface="Times New Roman" pitchFamily="18" charset="0"/>
              </a:rPr>
              <a:t>(12) </a:t>
            </a:r>
            <a:r>
              <a:rPr lang="zh-CN" altLang="en-US" sz="2400" dirty="0">
                <a:latin typeface="Verdana" pitchFamily="34" charset="0"/>
                <a:cs typeface="Times New Roman" pitchFamily="18" charset="0"/>
              </a:rPr>
              <a:t>避免采用过于复杂的条件测试</a:t>
            </a:r>
          </a:p>
        </p:txBody>
      </p:sp>
      <p:sp>
        <p:nvSpPr>
          <p:cNvPr id="400388" name="Rectangle 4"/>
          <p:cNvSpPr>
            <a:spLocks noChangeArrowheads="1"/>
          </p:cNvSpPr>
          <p:nvPr/>
        </p:nvSpPr>
        <p:spPr bwMode="auto">
          <a:xfrm>
            <a:off x="9475" y="1223963"/>
            <a:ext cx="539442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Verdana" pitchFamily="34" charset="0"/>
                <a:cs typeface="Times New Roman" pitchFamily="18" charset="0"/>
              </a:rPr>
              <a:t>(13) </a:t>
            </a:r>
            <a:r>
              <a:rPr lang="zh-CN" altLang="en-US" sz="2400" dirty="0">
                <a:latin typeface="Verdana" pitchFamily="34" charset="0"/>
                <a:cs typeface="Times New Roman" pitchFamily="18" charset="0"/>
              </a:rPr>
              <a:t>尽量减少使用“否定”条件语句</a:t>
            </a:r>
          </a:p>
        </p:txBody>
      </p:sp>
      <p:sp>
        <p:nvSpPr>
          <p:cNvPr id="400389" name="Rectangle 5"/>
          <p:cNvSpPr>
            <a:spLocks noChangeArrowheads="1"/>
          </p:cNvSpPr>
          <p:nvPr/>
        </p:nvSpPr>
        <p:spPr bwMode="auto">
          <a:xfrm>
            <a:off x="971600" y="3948845"/>
            <a:ext cx="7605845" cy="2308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改成</a:t>
            </a:r>
            <a:br>
              <a:rPr lang="zh-CN" altLang="en-US" sz="24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zh-CN" altLang="en-US" sz="2400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if ( char &gt;= '0’ &amp;&amp; char &lt;= '9’ )  </a:t>
            </a:r>
          </a:p>
          <a:p>
            <a:pPr algn="l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    ……</a:t>
            </a:r>
            <a:br>
              <a:rPr lang="en-US" altLang="zh-CN" sz="2400" dirty="0">
                <a:solidFill>
                  <a:srgbClr val="FFCC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zh-CN" alt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不要让读者绕弯子想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0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0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6" grpId="0"/>
      <p:bldP spid="400387" grpId="0"/>
      <p:bldP spid="400388" grpId="0"/>
      <p:bldP spid="40038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4724400"/>
            <a:ext cx="89646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69900" indent="-469900" algn="l" eaLnBrk="0" hangingPunct="0">
              <a:lnSpc>
                <a:spcPct val="11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(17)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利用信息隐蔽，确保每一个模块的独立性</a:t>
            </a:r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1123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(14)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尽可能用通俗易懂的伪码来描述程序的流程，然后再翻译成必须使用的语言。</a:t>
            </a:r>
          </a:p>
        </p:txBody>
      </p:sp>
      <p:sp>
        <p:nvSpPr>
          <p:cNvPr id="401412" name="Rectangle 4"/>
          <p:cNvSpPr>
            <a:spLocks noChangeArrowheads="1"/>
          </p:cNvSpPr>
          <p:nvPr/>
        </p:nvSpPr>
        <p:spPr bwMode="auto">
          <a:xfrm>
            <a:off x="0" y="2168525"/>
            <a:ext cx="39528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(15)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尽量单入口单出口。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0" y="3114675"/>
            <a:ext cx="9109075" cy="11236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(16) 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要模块化，使模块功能尽可能单一化，模块间的耦合能够清晰可见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1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0" grpId="0"/>
      <p:bldP spid="401411" grpId="0"/>
      <p:bldP spid="401412" grpId="0"/>
      <p:bldP spid="4014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4238625"/>
            <a:ext cx="91440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(21)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对递归定义的数据结构尽量使用递归过程</a:t>
            </a:r>
            <a:endParaRPr lang="en-US" altLang="zh-CN" sz="2400" dirty="0">
              <a:latin typeface="+mn-ea"/>
              <a:ea typeface="+mn-ea"/>
              <a:cs typeface="Times New Roman" pitchFamily="18" charset="0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en-US" altLang="zh-CN" sz="2400" dirty="0">
              <a:latin typeface="+mn-ea"/>
              <a:ea typeface="+mn-ea"/>
              <a:cs typeface="Times New Roman" pitchFamily="18" charset="0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……</a:t>
            </a:r>
            <a:endParaRPr lang="zh-CN" altLang="en-US" sz="2400" dirty="0">
              <a:latin typeface="+mn-ea"/>
              <a:ea typeface="+mn-ea"/>
              <a:cs typeface="Times New Roman" pitchFamily="18" charset="0"/>
            </a:endParaRPr>
          </a:p>
        </p:txBody>
      </p:sp>
      <p:sp>
        <p:nvSpPr>
          <p:cNvPr id="402435" name="Rectangle 3"/>
          <p:cNvSpPr>
            <a:spLocks noChangeArrowheads="1"/>
          </p:cNvSpPr>
          <p:nvPr/>
        </p:nvSpPr>
        <p:spPr bwMode="auto">
          <a:xfrm>
            <a:off x="0" y="458788"/>
            <a:ext cx="415766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(18)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从数据出发去构造程序</a:t>
            </a:r>
          </a:p>
        </p:txBody>
      </p:sp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0" y="1358900"/>
            <a:ext cx="91440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(19)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不要修补不好的程序，要重新编写。也不要一味地追求代码的复用，要重新组织。</a:t>
            </a:r>
          </a:p>
        </p:txBody>
      </p:sp>
      <p:sp>
        <p:nvSpPr>
          <p:cNvPr id="402437" name="Rectangle 5"/>
          <p:cNvSpPr>
            <a:spLocks noChangeArrowheads="1"/>
          </p:cNvSpPr>
          <p:nvPr/>
        </p:nvSpPr>
        <p:spPr bwMode="auto">
          <a:xfrm>
            <a:off x="0" y="3141663"/>
            <a:ext cx="91440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chemeClr val="hlink"/>
              </a:buClr>
              <a:buSzPct val="80000"/>
              <a:defRPr/>
            </a:pPr>
            <a:r>
              <a:rPr lang="en-US" altLang="zh-CN" sz="2400" dirty="0">
                <a:latin typeface="+mn-ea"/>
                <a:ea typeface="+mn-ea"/>
                <a:cs typeface="Times New Roman" pitchFamily="18" charset="0"/>
              </a:rPr>
              <a:t>(20) </a:t>
            </a:r>
            <a:r>
              <a:rPr lang="zh-CN" altLang="en-US" sz="2400" dirty="0">
                <a:latin typeface="+mn-ea"/>
                <a:ea typeface="+mn-ea"/>
                <a:cs typeface="Times New Roman" pitchFamily="18" charset="0"/>
              </a:rPr>
              <a:t>对太大的程序，要分块编写、测试，然后再集成。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2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2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2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4" grpId="0"/>
      <p:bldP spid="402435" grpId="0"/>
      <p:bldP spid="402436" grpId="0"/>
      <p:bldP spid="40243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41530" y="368660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5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、输入和输出的风格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521550" y="1808820"/>
            <a:ext cx="857744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输入和输出信息跟用户的操作直接相关。输入和输出的方式和格式应当尽可能方便用户的使用。一定要避免因设计不当给用户带来的麻烦。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在软件需求分析阶段和设计阶段，就应基本确定输入和输出的风格。系统能否被用户接受，有时就取决于输入和输出的风格。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不论是批处理的输入／输出方式，还是交互式的输入／输出方式，在设计和编码时都应考虑下列原则：</a:t>
            </a:r>
          </a:p>
        </p:txBody>
      </p:sp>
    </p:spTree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368300"/>
            <a:ext cx="9144000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spcAft>
                <a:spcPct val="30000"/>
              </a:spcAft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）对所有的输入数据都要进行检验，识别错误的输入，以保证每个数据的有效性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）检查输入项的各种重要组合的合理性，必要时报告输入状态信息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）使得输入的步骤和操作尽可能简单，并保持简单的输入格式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）输入数据时，应允许使用自由格式输入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）应允许缺省值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）输入一批数据时，最好使用输入结束标志，而不要由用户指定输入数据数目</a:t>
            </a:r>
          </a:p>
          <a:p>
            <a:pPr algn="l">
              <a:lnSpc>
                <a:spcPct val="130000"/>
              </a:lnSpc>
              <a:spcAft>
                <a:spcPct val="30000"/>
              </a:spcAft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）在交互式输入输入时，要在屏幕上使用提示符明确提示交互输入的请求，指明可使用选择项的种类和取值范围。同时，在数据输入的过程中和输入结束时，也要在屏幕上给出状态信息</a:t>
            </a: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441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600" dirty="0">
                <a:solidFill>
                  <a:srgbClr val="0000FF"/>
                </a:solidFill>
                <a:latin typeface="+mn-ea"/>
                <a:ea typeface="+mn-ea"/>
              </a:rPr>
              <a:t>  </a:t>
            </a: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8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）当程序设计语言对输入／输出格式有严格要求时，应保持输入格式与输入语句的要求的一致性；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9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）给所有的输出加注解，并设计输出报表格式。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输入／输出风格还受到许多其它因素的影响。如输入／输出设备（例如终端的类型，图形设备，数字化转换设备等）、用户的熟练程度、以及通信环境等。</a:t>
            </a:r>
            <a:endParaRPr lang="zh-CN" altLang="en-US" sz="26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296863" y="323655"/>
            <a:ext cx="850560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6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、视觉组织、 空格、空行和移行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521551" y="1808163"/>
            <a:ext cx="86224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5000"/>
              </a:lnSpc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latin typeface="+mn-ea"/>
                <a:ea typeface="+mn-ea"/>
              </a:rPr>
              <a:t>恰当地利用空格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，可以突出运算的优先性，避免发生运算的错误。</a:t>
            </a:r>
          </a:p>
          <a:p>
            <a:pPr algn="l">
              <a:lnSpc>
                <a:spcPct val="95000"/>
              </a:lnSpc>
              <a:spcBef>
                <a:spcPct val="20000"/>
              </a:spcBef>
              <a:spcAft>
                <a:spcPct val="40000"/>
              </a:spcAft>
              <a:buClr>
                <a:srgbClr val="0000FF"/>
              </a:buClr>
              <a:buSzPct val="50000"/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例如 ：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(A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＜－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17)ANDNOT(B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＜＝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49)ORC</a:t>
            </a:r>
            <a:b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 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(A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＜－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17)  AND  NOT (B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＜＝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49) OR  C</a:t>
            </a:r>
          </a:p>
          <a:p>
            <a:pPr algn="l">
              <a:lnSpc>
                <a:spcPct val="95000"/>
              </a:lnSpc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程序段之间可用</a:t>
            </a:r>
            <a:r>
              <a:rPr lang="zh-CN" altLang="en-US" sz="2400" dirty="0">
                <a:latin typeface="+mn-ea"/>
                <a:ea typeface="+mn-ea"/>
              </a:rPr>
              <a:t>空行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隔开。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</a:pPr>
            <a:r>
              <a:rPr lang="zh-CN" altLang="en-US" sz="2400" dirty="0">
                <a:latin typeface="+mn-ea"/>
                <a:ea typeface="+mn-ea"/>
              </a:rPr>
              <a:t>向右缩格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。它是指程序中的各行不必都在左端对齐，都从第一格起排列。这样做使程序完全分不清层次关系。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对于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选择语句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和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循环语句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，把其中的程序段语句</a:t>
            </a:r>
            <a:r>
              <a:rPr lang="zh-CN" altLang="en-US" sz="2400" dirty="0">
                <a:latin typeface="+mn-ea"/>
                <a:ea typeface="+mn-ea"/>
              </a:rPr>
              <a:t>向右缩进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。使程序的逻辑结构和层次性更加清晰。</a:t>
            </a:r>
          </a:p>
          <a:p>
            <a:pPr algn="l">
              <a:spcBef>
                <a:spcPct val="20000"/>
              </a:spcBef>
              <a:spcAft>
                <a:spcPct val="4000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例如，两重选择结构嵌套，写成下面的移行形式，层次就清楚得多。</a:t>
            </a:r>
          </a:p>
        </p:txBody>
      </p:sp>
    </p:spTree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33EC3CC5-B87F-4679-B7B6-B95F613C82BD}" type="slidenum">
              <a:rPr lang="zh-CN" altLang="en-US" sz="1400" smtClean="0">
                <a:solidFill>
                  <a:schemeClr val="tx2"/>
                </a:solidFill>
              </a:rPr>
              <a:pPr eaLnBrk="1" hangingPunct="1"/>
              <a:t>47</a:t>
            </a:fld>
            <a:endParaRPr lang="en-US" altLang="zh-CN" sz="1400">
              <a:solidFill>
                <a:schemeClr val="tx2"/>
              </a:solidFill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304800" y="533400"/>
            <a:ext cx="8229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1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if</a:t>
            </a:r>
            <a:r>
              <a:rPr lang="zh-CN" altLang="en-US" sz="3000" b="0">
                <a:solidFill>
                  <a:schemeClr val="tx1"/>
                </a:solidFill>
                <a:ea typeface="仿宋_GB2312" pitchFamily="49" charset="-122"/>
              </a:rPr>
              <a:t>（</a:t>
            </a:r>
            <a:r>
              <a:rPr lang="en-US" altLang="zh-CN" sz="3000" b="0">
                <a:solidFill>
                  <a:schemeClr val="tx1"/>
                </a:solidFill>
                <a:ea typeface="仿宋_GB2312" pitchFamily="49" charset="-122"/>
              </a:rPr>
              <a:t>…</a:t>
            </a:r>
            <a:r>
              <a:rPr lang="zh-CN" altLang="en-US" sz="3000" b="0">
                <a:solidFill>
                  <a:schemeClr val="tx1"/>
                </a:solidFill>
                <a:ea typeface="仿宋_GB2312" pitchFamily="49" charset="-122"/>
              </a:rPr>
              <a:t>）</a:t>
            </a:r>
            <a:r>
              <a:rPr lang="zh-CN" altLang="en-US" sz="3000" b="0" i="1">
                <a:solidFill>
                  <a:schemeClr val="tx1"/>
                </a:solidFill>
                <a:ea typeface="仿宋_GB2312" pitchFamily="49" charset="-122"/>
              </a:rPr>
              <a:t> </a:t>
            </a: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then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      if</a:t>
            </a:r>
            <a:r>
              <a:rPr lang="zh-CN" altLang="en-US" sz="3000" b="0">
                <a:solidFill>
                  <a:schemeClr val="tx1"/>
                </a:solidFill>
                <a:ea typeface="仿宋_GB2312" pitchFamily="49" charset="-122"/>
              </a:rPr>
              <a:t>（</a:t>
            </a:r>
            <a:r>
              <a:rPr lang="en-US" altLang="zh-CN" sz="3000" b="0">
                <a:solidFill>
                  <a:schemeClr val="tx1"/>
                </a:solidFill>
                <a:ea typeface="仿宋_GB2312" pitchFamily="49" charset="-122"/>
              </a:rPr>
              <a:t>…</a:t>
            </a:r>
            <a:r>
              <a:rPr lang="zh-CN" altLang="en-US" sz="3000" b="0">
                <a:solidFill>
                  <a:schemeClr val="tx1"/>
                </a:solidFill>
                <a:ea typeface="仿宋_GB2312" pitchFamily="49" charset="-122"/>
              </a:rPr>
              <a:t>）</a:t>
            </a:r>
            <a:r>
              <a:rPr lang="zh-CN" altLang="en-US" sz="3000" b="0" i="1">
                <a:solidFill>
                  <a:schemeClr val="tx1"/>
                </a:solidFill>
                <a:ea typeface="仿宋_GB2312" pitchFamily="49" charset="-122"/>
              </a:rPr>
              <a:t> </a:t>
            </a: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then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           ……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      else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           ……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      endif       ……</a:t>
            </a:r>
          </a:p>
          <a:p>
            <a:pPr algn="l">
              <a:spcBef>
                <a:spcPct val="1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else</a:t>
            </a:r>
            <a:b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 ……</a:t>
            </a:r>
          </a:p>
          <a:p>
            <a:pPr algn="l">
              <a:spcBef>
                <a:spcPct val="1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 b="0" i="1">
                <a:solidFill>
                  <a:schemeClr val="tx1"/>
                </a:solidFill>
                <a:ea typeface="仿宋_GB2312" pitchFamily="49" charset="-122"/>
              </a:rPr>
              <a:t>     </a:t>
            </a: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……</a:t>
            </a:r>
          </a:p>
          <a:p>
            <a:pPr algn="l">
              <a:spcBef>
                <a:spcPct val="1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3000" b="0" i="1">
                <a:solidFill>
                  <a:schemeClr val="tx1"/>
                </a:solidFill>
                <a:ea typeface="仿宋_GB2312" pitchFamily="49" charset="-122"/>
              </a:rPr>
              <a:t>endif</a:t>
            </a:r>
          </a:p>
        </p:txBody>
      </p:sp>
    </p:spTree>
  </p:cSld>
  <p:clrMapOvr>
    <a:masterClrMapping/>
  </p:clrMapOvr>
  <p:transition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ChangeArrowheads="1"/>
          </p:cNvSpPr>
          <p:nvPr/>
        </p:nvSpPr>
        <p:spPr bwMode="auto">
          <a:xfrm>
            <a:off x="0" y="2514600"/>
            <a:ext cx="9144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chemeClr val="tx1"/>
                </a:solidFill>
                <a:cs typeface="Times New Roman" panose="02020603050405020304" pitchFamily="18" charset="0"/>
              </a:rPr>
              <a:t>Coding Style for C</a:t>
            </a:r>
            <a:r>
              <a:rPr lang="zh-CN" altLang="en-US" sz="4000" dirty="0">
                <a:solidFill>
                  <a:schemeClr val="tx1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 dirty="0">
                <a:solidFill>
                  <a:schemeClr val="tx1"/>
                </a:solidFill>
                <a:cs typeface="Times New Roman" panose="02020603050405020304" pitchFamily="18" charset="0"/>
              </a:rPr>
              <a:t>Java</a:t>
            </a:r>
            <a:r>
              <a:rPr lang="zh-CN" altLang="en-US" sz="4000" dirty="0">
                <a:solidFill>
                  <a:schemeClr val="tx1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Jsp</a:t>
            </a:r>
            <a:endParaRPr lang="en-US" altLang="zh-CN" sz="4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sz="4000" dirty="0">
                <a:solidFill>
                  <a:schemeClr val="tx1"/>
                </a:solidFill>
                <a:cs typeface="Times New Roman" panose="02020603050405020304" pitchFamily="18" charset="0"/>
              </a:rPr>
              <a:t>in our project</a:t>
            </a:r>
            <a:endParaRPr lang="en-US" altLang="zh-CN" sz="40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476545" y="458670"/>
            <a:ext cx="76466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程序风格的一个例子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(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本实验室）</a:t>
            </a:r>
          </a:p>
        </p:txBody>
      </p:sp>
    </p:spTree>
  </p:cSld>
  <p:clrMapOvr>
    <a:masterClrMapping/>
  </p:clrMapOvr>
  <p:transition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566555" y="1673805"/>
            <a:ext cx="8505945" cy="499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程序复杂性： 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模块内程序代码的复杂程度，例如</a:t>
            </a:r>
            <a:r>
              <a:rPr lang="zh-CN" altLang="en-US" sz="2800" dirty="0">
                <a:latin typeface="+mn-ea"/>
              </a:rPr>
              <a:t>行数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800" dirty="0">
                <a:cs typeface="Times New Roman" pitchFamily="18" charset="0"/>
              </a:rPr>
              <a:t>if</a:t>
            </a:r>
            <a:r>
              <a:rPr lang="zh-CN" altLang="en-US" sz="2800" dirty="0">
                <a:cs typeface="Times New Roman" pitchFamily="18" charset="0"/>
              </a:rPr>
              <a:t> 条件判断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的个数，</a:t>
            </a:r>
            <a:r>
              <a:rPr lang="en-US" altLang="zh-CN" sz="2800" dirty="0">
                <a:cs typeface="Times New Roman" pitchFamily="18" charset="0"/>
              </a:rPr>
              <a:t>loop</a:t>
            </a:r>
            <a:r>
              <a:rPr lang="zh-CN" altLang="en-US" sz="2800" dirty="0">
                <a:cs typeface="Times New Roman" pitchFamily="18" charset="0"/>
              </a:rPr>
              <a:t>循环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的圈数等。</a:t>
            </a:r>
            <a:endParaRPr lang="en-US" altLang="zh-CN" sz="2800" dirty="0">
              <a:solidFill>
                <a:schemeClr val="tx1"/>
              </a:solidFill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Why? </a:t>
            </a:r>
            <a:r>
              <a:rPr lang="zh-CN" altLang="en-US" sz="2800" dirty="0">
                <a:latin typeface="+mn-ea"/>
                <a:ea typeface="+mn-ea"/>
              </a:rPr>
              <a:t>它直接关联到软件开发费用的多少，开发周期的长短和软件内部潜伏错误的多少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减少程序复杂性，可提高软件的简单性和可理解性，软件开发费用减少，开发周期缩短，软件内部潜藏错误减少。跟测试标准有直接关系。</a:t>
            </a: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458670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Measurement of program complexity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34539" y="2997200"/>
            <a:ext cx="5687711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Choice of programming language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 Coding standards or styles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</a:pPr>
            <a:endParaRPr lang="zh-CN" altLang="en-US" sz="32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66738" y="549275"/>
            <a:ext cx="8415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Two decisions in coding phase</a:t>
            </a:r>
            <a:r>
              <a:rPr lang="en-US" altLang="zh-CN" sz="3600" b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11560" y="1988840"/>
            <a:ext cx="46137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Arial" pitchFamily="34" charset="0"/>
              </a:rPr>
              <a:t>编码阶段的两个重要决策</a:t>
            </a:r>
          </a:p>
        </p:txBody>
      </p:sp>
    </p:spTree>
  </p:cSld>
  <p:clrMapOvr>
    <a:masterClrMapping/>
  </p:clrMapOvr>
  <p:transition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66555" y="458670"/>
            <a:ext cx="4597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算法的复杂性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66555" y="1673805"/>
            <a:ext cx="8235915" cy="76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程序复杂性 </a:t>
            </a: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VS.</a:t>
            </a: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 算法的复杂性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1560" y="2591779"/>
            <a:ext cx="8235915" cy="223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算法的时间复杂性：</a:t>
            </a: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(</a:t>
            </a: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执行的步数</a:t>
            </a: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)</a:t>
            </a:r>
          </a:p>
          <a:p>
            <a:pPr marL="0" indent="0"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	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冒泡排序：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O(n</a:t>
            </a:r>
            <a:r>
              <a:rPr lang="en-US" altLang="zh-CN" sz="2800" baseline="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0" indent="0"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	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矩阵相乘：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O(n</a:t>
            </a:r>
            <a:r>
              <a:rPr lang="en-US" altLang="zh-CN" sz="2800" baseline="30000" dirty="0">
                <a:solidFill>
                  <a:schemeClr val="tx1"/>
                </a:solidFill>
                <a:latin typeface="+mn-ea"/>
              </a:rPr>
              <a:t>3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 marL="0" indent="0"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endParaRPr lang="en-US" altLang="zh-CN" sz="2800" dirty="0">
              <a:solidFill>
                <a:srgbClr val="0000FF"/>
              </a:solidFill>
              <a:latin typeface="+mn-ea"/>
            </a:endParaRPr>
          </a:p>
          <a:p>
            <a:pPr marL="0" indent="0"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endParaRPr lang="zh-CN" altLang="en-US" sz="2800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30790" y="4977044"/>
            <a:ext cx="8235915" cy="101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算法的空间复杂性：</a:t>
            </a: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(</a:t>
            </a:r>
            <a:r>
              <a:rPr lang="zh-CN" altLang="en-US" sz="2800" dirty="0">
                <a:solidFill>
                  <a:srgbClr val="0000FF"/>
                </a:solidFill>
                <a:latin typeface="+mn-ea"/>
              </a:rPr>
              <a:t>占用内存空间的多少</a:t>
            </a:r>
            <a:r>
              <a:rPr lang="en-US" altLang="zh-CN" sz="2800" dirty="0">
                <a:solidFill>
                  <a:srgbClr val="0000FF"/>
                </a:solidFill>
                <a:latin typeface="+mn-ea"/>
              </a:rPr>
              <a:t>)</a:t>
            </a:r>
          </a:p>
          <a:p>
            <a:pPr marL="0" indent="0" algn="l">
              <a:lnSpc>
                <a:spcPct val="150000"/>
              </a:lnSpc>
              <a:spcAft>
                <a:spcPts val="1200"/>
              </a:spcAft>
              <a:buClr>
                <a:srgbClr val="FF0000"/>
              </a:buClr>
              <a:buSzPct val="100000"/>
            </a:pPr>
            <a:endParaRPr lang="zh-CN" altLang="en-US" sz="2800" dirty="0">
              <a:solidFill>
                <a:srgbClr val="0000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9221367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566555" y="458670"/>
            <a:ext cx="4597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复杂性度量方法</a:t>
            </a: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990600" y="1219200"/>
            <a:ext cx="762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8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zh-CN" altLang="en-US" sz="3000">
              <a:solidFill>
                <a:schemeClr val="tx1"/>
              </a:solidFill>
              <a:ea typeface="仿宋_GB2312" pitchFamily="49" charset="-122"/>
            </a:endParaRPr>
          </a:p>
        </p:txBody>
      </p:sp>
      <p:sp>
        <p:nvSpPr>
          <p:cNvPr id="411652" name="Rectangle 4"/>
          <p:cNvSpPr>
            <a:spLocks noChangeArrowheads="1"/>
          </p:cNvSpPr>
          <p:nvPr/>
        </p:nvSpPr>
        <p:spPr bwMode="auto">
          <a:xfrm>
            <a:off x="476545" y="2119313"/>
            <a:ext cx="28241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 代码行度量法</a:t>
            </a:r>
          </a:p>
        </p:txBody>
      </p:sp>
      <p:sp>
        <p:nvSpPr>
          <p:cNvPr id="411653" name="Rectangle 5"/>
          <p:cNvSpPr>
            <a:spLocks noChangeArrowheads="1"/>
          </p:cNvSpPr>
          <p:nvPr/>
        </p:nvSpPr>
        <p:spPr bwMode="auto">
          <a:xfrm>
            <a:off x="521550" y="3081338"/>
            <a:ext cx="28289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</a:rPr>
              <a:t> McCabe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度量法</a:t>
            </a:r>
          </a:p>
        </p:txBody>
      </p:sp>
      <p:sp>
        <p:nvSpPr>
          <p:cNvPr id="411654" name="Rectangle 6"/>
          <p:cNvSpPr>
            <a:spLocks noChangeArrowheads="1"/>
          </p:cNvSpPr>
          <p:nvPr/>
        </p:nvSpPr>
        <p:spPr bwMode="auto">
          <a:xfrm>
            <a:off x="566555" y="4089400"/>
            <a:ext cx="39020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</a:rPr>
              <a:t> Halstead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</a:rPr>
              <a:t>的软科学法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ChangeArrowheads="1"/>
          </p:cNvSpPr>
          <p:nvPr/>
        </p:nvSpPr>
        <p:spPr bwMode="auto">
          <a:xfrm>
            <a:off x="611559" y="413665"/>
            <a:ext cx="553561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代码行度量法的依据</a:t>
            </a:r>
          </a:p>
        </p:txBody>
      </p:sp>
      <p:sp>
        <p:nvSpPr>
          <p:cNvPr id="412675" name="Rectangle 3"/>
          <p:cNvSpPr>
            <a:spLocks noChangeArrowheads="1"/>
          </p:cNvSpPr>
          <p:nvPr/>
        </p:nvSpPr>
        <p:spPr bwMode="auto">
          <a:xfrm>
            <a:off x="431540" y="2438890"/>
            <a:ext cx="855027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179388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522288" lvl="1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程序复杂性随着程序行数和规模的增加不均衡地增长。</a:t>
            </a:r>
          </a:p>
          <a:p>
            <a:pPr marL="522288" lvl="1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控制程序规模的方法最好是采用分而治之的办法，将一个大程序分解成若干个简单的可理解的程序段。</a:t>
            </a:r>
          </a:p>
          <a:p>
            <a:pPr marL="522288" lvl="1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统计一个程序模块的源代码行数目，并以源代码行数做为程序复杂性的度量。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46632" y="1808820"/>
            <a:ext cx="227017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800" dirty="0">
                <a:latin typeface="+mn-ea"/>
                <a:ea typeface="+mn-ea"/>
              </a:rPr>
              <a:t>普遍经验</a:t>
            </a:r>
          </a:p>
        </p:txBody>
      </p:sp>
    </p:spTree>
  </p:cSld>
  <p:clrMapOvr>
    <a:masterClrMapping/>
  </p:clrMapOvr>
  <p:transition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ChangeArrowheads="1"/>
          </p:cNvSpPr>
          <p:nvPr/>
        </p:nvSpPr>
        <p:spPr bwMode="auto">
          <a:xfrm>
            <a:off x="566555" y="1719264"/>
            <a:ext cx="8442325" cy="4004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342900" indent="-342900" algn="l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Thayer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指出，程序出错率的估算范围是从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0.04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％～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％之间，即每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100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行源程序中可能存在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0.04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个错误。他还指出，每行代码的出错率与源程序行数之间不存在简单的线性关系。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l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 err="1">
                <a:solidFill>
                  <a:schemeClr val="tx1"/>
                </a:solidFill>
                <a:latin typeface="+mn-ea"/>
                <a:ea typeface="+mn-ea"/>
              </a:rPr>
              <a:t>Lipow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指出，对于小程序，每行代码出错率为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1.3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％～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1.8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％；对于大程序，每行代码的出错率增加到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2.7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％～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3.2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％之间，这只是考虑了程序的可执行部分，没有包括程序中的说明部分。</a:t>
            </a:r>
          </a:p>
        </p:txBody>
      </p:sp>
      <p:sp>
        <p:nvSpPr>
          <p:cNvPr id="413699" name="Rectangle 3"/>
          <p:cNvSpPr>
            <a:spLocks noChangeArrowheads="1"/>
          </p:cNvSpPr>
          <p:nvPr/>
        </p:nvSpPr>
        <p:spPr bwMode="auto">
          <a:xfrm>
            <a:off x="341530" y="413665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zh-CN" altLang="en-US" sz="3800" dirty="0">
                <a:solidFill>
                  <a:schemeClr val="tx2"/>
                </a:solidFill>
                <a:latin typeface="Verdana" pitchFamily="34" charset="0"/>
              </a:rPr>
              <a:t>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代码行度量法在测试中的作用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6565" y="6021388"/>
            <a:ext cx="3398838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代码行度量法不足？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3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3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3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698" grpId="0"/>
      <p:bldP spid="413699" grpId="0"/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ChangeArrowheads="1"/>
          </p:cNvSpPr>
          <p:nvPr/>
        </p:nvSpPr>
        <p:spPr bwMode="auto">
          <a:xfrm>
            <a:off x="521550" y="414338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McCabe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度量法</a:t>
            </a:r>
          </a:p>
        </p:txBody>
      </p:sp>
      <p:sp>
        <p:nvSpPr>
          <p:cNvPr id="415747" name="Rectangle 3"/>
          <p:cNvSpPr>
            <a:spLocks noChangeArrowheads="1"/>
          </p:cNvSpPr>
          <p:nvPr/>
        </p:nvSpPr>
        <p:spPr bwMode="auto">
          <a:xfrm>
            <a:off x="476545" y="1763815"/>
            <a:ext cx="860248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McCabe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度量法，又称环路复杂性度量，是一种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基于程序控制流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的复杂性度量方法。</a:t>
            </a:r>
          </a:p>
          <a:p>
            <a:pPr algn="l">
              <a:lnSpc>
                <a:spcPct val="150000"/>
              </a:lnSpc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它基于一个程序模块的程序图中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环路的个数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，因此计算它时，首先要画出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程序图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</a:p>
          <a:p>
            <a:pPr algn="l">
              <a:lnSpc>
                <a:spcPct val="150000"/>
              </a:lnSpc>
              <a:spcAft>
                <a:spcPts val="18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程序图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是退化的程序流程图。流程图中每个处理都退化成一个结点，流线变成连接不同结点的有向弧。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5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ChangeArrowheads="1"/>
          </p:cNvSpPr>
          <p:nvPr/>
        </p:nvSpPr>
        <p:spPr bwMode="auto">
          <a:xfrm>
            <a:off x="476545" y="1718810"/>
            <a:ext cx="8577445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spcAft>
                <a:spcPct val="55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程序图仅描述程序内部的控制流程，完全不表现对数据的具体操作，以及分支和循环的具体条件。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spcAft>
                <a:spcPct val="55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计算环路复杂性的方法：根据图论，在一个强连通的有向图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中，环的个数由以下公式给出：</a:t>
            </a:r>
            <a:b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</a:b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  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V(G)</a:t>
            </a:r>
            <a:r>
              <a:rPr lang="zh-CN" altLang="en-US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m</a:t>
            </a:r>
            <a:r>
              <a:rPr lang="zh-CN" altLang="en-US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－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n</a:t>
            </a:r>
            <a:r>
              <a:rPr lang="zh-CN" altLang="en-US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＋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p</a:t>
            </a:r>
            <a:b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</a:b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其中，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V(G)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是图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中环路个数，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m 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是图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中弧数，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n 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是图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中结点数，</a:t>
            </a:r>
            <a:r>
              <a:rPr lang="en-US" altLang="zh-CN" sz="28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p 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是图</a:t>
            </a:r>
            <a:r>
              <a:rPr lang="en-US" altLang="zh-CN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G</a:t>
            </a:r>
            <a:r>
              <a:rPr lang="zh-CN" altLang="en-US" sz="28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中的强连通分量个数。</a:t>
            </a:r>
          </a:p>
        </p:txBody>
      </p:sp>
      <p:sp>
        <p:nvSpPr>
          <p:cNvPr id="416771" name="Rectangle 3"/>
          <p:cNvSpPr>
            <a:spLocks noChangeArrowheads="1"/>
          </p:cNvSpPr>
          <p:nvPr/>
        </p:nvSpPr>
        <p:spPr bwMode="auto">
          <a:xfrm>
            <a:off x="566555" y="323655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McCabe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度量法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6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6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6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6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16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ChangeArrowheads="1"/>
          </p:cNvSpPr>
          <p:nvPr/>
        </p:nvSpPr>
        <p:spPr bwMode="auto">
          <a:xfrm>
            <a:off x="611188" y="1719263"/>
            <a:ext cx="8532812" cy="486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ct val="500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为使图成为强连通图，从图的入口点到出口点加一条用虚线表示的有向边，使图成为强连通图。这样就可以使用上式计算环路复杂性。</a:t>
            </a:r>
          </a:p>
          <a:p>
            <a:pPr marL="342900" indent="-342900" algn="l">
              <a:lnSpc>
                <a:spcPct val="150000"/>
              </a:lnSpc>
              <a:spcBef>
                <a:spcPct val="500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在例示中，结点数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11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，弧数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m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13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，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p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，则有</a:t>
            </a:r>
            <a:b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</a:b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V(G)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m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－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p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13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－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11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＋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＝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3.</a:t>
            </a:r>
          </a:p>
          <a:p>
            <a:pPr marL="342900" indent="-342900" algn="l">
              <a:lnSpc>
                <a:spcPct val="150000"/>
              </a:lnSpc>
              <a:spcBef>
                <a:spcPct val="500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V(G)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等于程序图中弧所封闭的区域数。</a:t>
            </a:r>
          </a:p>
          <a:p>
            <a:pPr marL="342900" indent="-342900" algn="l">
              <a:lnSpc>
                <a:spcPct val="150000"/>
              </a:lnSpc>
              <a:spcBef>
                <a:spcPct val="500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V(G)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等于程序图中线性无关的圆圈数。</a:t>
            </a:r>
          </a:p>
        </p:txBody>
      </p:sp>
      <p:sp>
        <p:nvSpPr>
          <p:cNvPr id="417795" name="Rectangle 3"/>
          <p:cNvSpPr>
            <a:spLocks noChangeArrowheads="1"/>
          </p:cNvSpPr>
          <p:nvPr/>
        </p:nvSpPr>
        <p:spPr bwMode="auto">
          <a:xfrm>
            <a:off x="611188" y="368660"/>
            <a:ext cx="6019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McCabe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度量法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7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7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7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7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7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79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8534400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0"/>
            <a:ext cx="85344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611560" y="413665"/>
            <a:ext cx="289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几点说明</a:t>
            </a:r>
          </a:p>
        </p:txBody>
      </p:sp>
      <p:sp>
        <p:nvSpPr>
          <p:cNvPr id="419843" name="Rectangle 3"/>
          <p:cNvSpPr>
            <a:spLocks noChangeArrowheads="1"/>
          </p:cNvSpPr>
          <p:nvPr/>
        </p:nvSpPr>
        <p:spPr bwMode="auto">
          <a:xfrm>
            <a:off x="611560" y="1808163"/>
            <a:ext cx="8325924" cy="504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环路复杂度取决于程序控制结构的复杂度。当程序的分支数目或循环数目增加时其复杂度也增加。环路复杂度与程序中覆盖的路径条数有关。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环路复杂度是可加的。例如，模块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的复杂度为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，模块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B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的复杂度为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4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，则模块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A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与模块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B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的复杂度是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7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30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4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ChangeArrowheads="1"/>
          </p:cNvSpPr>
          <p:nvPr/>
        </p:nvSpPr>
        <p:spPr bwMode="auto">
          <a:xfrm>
            <a:off x="611560" y="1854200"/>
            <a:ext cx="8532440" cy="471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5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McCabe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建议，对于复杂度超过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的程序，应分成几个小程序，以减少程序中的错误。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Walsh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用实例证实了这个建议的正确性。在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McCabe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复杂度为</a:t>
            </a:r>
            <a:r>
              <a:rPr lang="en-US" altLang="zh-CN" sz="2400" dirty="0">
                <a:solidFill>
                  <a:srgbClr val="0000FF"/>
                </a:solidFill>
                <a:latin typeface="宋体" panose="02010600030101010101" pitchFamily="2" charset="-122"/>
              </a:rPr>
              <a:t>10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的附近，存在出错率的间断跃变。</a:t>
            </a:r>
          </a:p>
          <a:p>
            <a:pPr marL="0" indent="0" algn="l">
              <a:lnSpc>
                <a:spcPct val="150000"/>
              </a:lnSpc>
              <a:spcBef>
                <a:spcPct val="5000"/>
              </a:spcBef>
              <a:buClr>
                <a:srgbClr val="FF0000"/>
              </a:buClr>
            </a:pP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  <a:spcBef>
                <a:spcPct val="5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McCabe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环路复杂度隐含的前提是：错误与程序的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</a:rPr>
              <a:t>判定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加上例行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</a:rPr>
              <a:t>子程序的调用数目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成正比。加工复杂性、数据结构、录入与打乱输入卡片的错误可以忽略不计。</a:t>
            </a:r>
          </a:p>
        </p:txBody>
      </p:sp>
      <p:sp>
        <p:nvSpPr>
          <p:cNvPr id="420867" name="Rectangle 3"/>
          <p:cNvSpPr>
            <a:spLocks noChangeArrowheads="1"/>
          </p:cNvSpPr>
          <p:nvPr/>
        </p:nvSpPr>
        <p:spPr bwMode="auto">
          <a:xfrm>
            <a:off x="611560" y="413665"/>
            <a:ext cx="289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几点说明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0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0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76250" y="503238"/>
            <a:ext cx="6867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怎样选择编程语言？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5913" y="1992313"/>
            <a:ext cx="8596312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3200" b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altLang="zh-CN" sz="3200" b="0">
                <a:solidFill>
                  <a:schemeClr val="tx1"/>
                </a:solidFill>
                <a:latin typeface="Arial" pitchFamily="34" charset="0"/>
              </a:rPr>
              <a:t>Catalogs of  programming language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o"/>
            </a:pPr>
            <a:endParaRPr lang="en-US" altLang="zh-CN" sz="3200" b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3200" b="0">
                <a:solidFill>
                  <a:schemeClr val="tx1"/>
                </a:solidFill>
                <a:latin typeface="Arial" pitchFamily="34" charset="0"/>
              </a:rPr>
              <a:t> Characteristics of programming language</a:t>
            </a: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o"/>
            </a:pPr>
            <a:endParaRPr lang="en-US" altLang="zh-CN" sz="3200" b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buClr>
                <a:srgbClr val="FF0000"/>
              </a:buClr>
              <a:buFont typeface="Wingdings" pitchFamily="2" charset="2"/>
              <a:buChar char="o"/>
            </a:pPr>
            <a:r>
              <a:rPr lang="en-US" altLang="zh-CN" sz="3200" b="0">
                <a:solidFill>
                  <a:schemeClr val="tx1"/>
                </a:solidFill>
                <a:latin typeface="Arial" pitchFamily="34" charset="0"/>
              </a:rPr>
              <a:t> Experience  in using programming language</a:t>
            </a:r>
          </a:p>
        </p:txBody>
      </p:sp>
    </p:spTree>
  </p:cSld>
  <p:clrMapOvr>
    <a:masterClrMapping/>
  </p:clrMapOvr>
  <p:transition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522287" y="1854200"/>
            <a:ext cx="8764587" cy="36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defTabSz="444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defTabSz="444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defTabSz="444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defTabSz="444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defTabSz="444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defTabSz="4445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defTabSz="4445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defTabSz="4445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defTabSz="4445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457200" indent="-457200" algn="l">
              <a:lnSpc>
                <a:spcPct val="15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对于不同种类的控制流的复杂性不能区分</a:t>
            </a:r>
          </a:p>
          <a:p>
            <a:pPr marL="342900" indent="-342900" algn="l">
              <a:lnSpc>
                <a:spcPct val="15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简单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IF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语句与循环语句的复杂性同等看待</a:t>
            </a:r>
          </a:p>
          <a:p>
            <a:pPr marL="342900" indent="-342900" algn="l">
              <a:lnSpc>
                <a:spcPct val="15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嵌套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IF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语句与简单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CASE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语句的复杂性是一样的</a:t>
            </a:r>
          </a:p>
          <a:p>
            <a:pPr marL="342900" indent="-342900" algn="l">
              <a:lnSpc>
                <a:spcPct val="15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模块间接口当成一个简单分支一样处理</a:t>
            </a:r>
          </a:p>
          <a:p>
            <a:pPr marL="342900" indent="-342900" algn="l">
              <a:lnSpc>
                <a:spcPct val="15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一个具有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1000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行的顺序程序与 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1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行语句的复杂性相同</a:t>
            </a: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522288" y="458788"/>
            <a:ext cx="1203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缺点</a:t>
            </a:r>
          </a:p>
        </p:txBody>
      </p:sp>
    </p:spTree>
  </p:cSld>
  <p:clrMapOvr>
    <a:masterClrMapping/>
  </p:clrMapOvr>
  <p:transition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566738" y="368660"/>
            <a:ext cx="681831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 dirty="0">
                <a:solidFill>
                  <a:srgbClr val="0000FF"/>
                </a:solidFill>
                <a:ea typeface="黑体" panose="02010609060101010101" pitchFamily="49" charset="-122"/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ea typeface="黑体" panose="02010609060101010101" pitchFamily="49" charset="-122"/>
                <a:cs typeface="Times New Roman" pitchFamily="18" charset="0"/>
              </a:rPr>
              <a:t>的软科学法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557628" y="1943835"/>
            <a:ext cx="8424862" cy="3829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Halstead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软科学法研究确定计算机软件开发中的一些定量规律，它采用一组基本的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度量值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，对程序复杂性进行度量。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这组</a:t>
            </a: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度量值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通常在程序产生之后得出，或者在设计完成之后估算出。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度量值？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ChangeArrowheads="1"/>
          </p:cNvSpPr>
          <p:nvPr/>
        </p:nvSpPr>
        <p:spPr bwMode="auto">
          <a:xfrm>
            <a:off x="566555" y="477075"/>
            <a:ext cx="4143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程序长度</a:t>
            </a:r>
          </a:p>
        </p:txBody>
      </p:sp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552615" y="1763815"/>
            <a:ext cx="8591385" cy="486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457200" indent="-4572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latin typeface="+mn-ea"/>
                <a:ea typeface="+mn-ea"/>
              </a:rPr>
              <a:t>度量值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  <a:cs typeface="Times New Roman" pitchFamily="18" charset="0"/>
              </a:rPr>
              <a:t>操作码，操作数；运算符，运算对象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程序长度定义：</a:t>
            </a:r>
            <a:b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在程序中，设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N1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为实际出现的运算符总个数，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N2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为实际出现的运算对象总个数，则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Halstead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程序长度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N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定义为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:</a:t>
            </a:r>
            <a:endParaRPr lang="zh-CN" altLang="en-US" sz="28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0" indent="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                     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N = N1 + N2</a:t>
            </a:r>
            <a:br>
              <a:rPr lang="en-US" altLang="zh-CN" sz="2800" b="0" dirty="0">
                <a:solidFill>
                  <a:schemeClr val="tx1"/>
                </a:solidFill>
                <a:latin typeface="+mn-ea"/>
                <a:ea typeface="+mn-ea"/>
              </a:rPr>
            </a:br>
            <a:endParaRPr lang="en-US" altLang="zh-CN" sz="2800" b="0" dirty="0">
              <a:solidFill>
                <a:schemeClr val="tx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386534" y="381000"/>
            <a:ext cx="837646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latin typeface="+mn-ea"/>
                <a:ea typeface="+mn-ea"/>
              </a:rPr>
              <a:t>在定义中，运算符包括：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算术运算符       赋值符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(=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或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:=)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逻辑运算符       分界符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，或；或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:)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关系运算符       括号运算符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子程序调用符   数组操作符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循环操作符等。</a:t>
            </a:r>
          </a:p>
          <a:p>
            <a:pPr marL="0" indent="0" algn="l">
              <a:spcBef>
                <a:spcPct val="20000"/>
              </a:spcBef>
              <a:buClr>
                <a:srgbClr val="0000FF"/>
              </a:buClr>
            </a:pP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特别地，成对的运算符，例如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begin…end”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、“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for…to”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、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repeat …until”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、“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while…do”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、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“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if…then…else”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、“（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…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）”等都当</a:t>
            </a:r>
          </a:p>
          <a:p>
            <a:pPr algn="l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做单一运算符。</a:t>
            </a:r>
          </a:p>
        </p:txBody>
      </p:sp>
    </p:spTree>
  </p:cSld>
  <p:clrMapOvr>
    <a:masterClrMapping/>
  </p:clrMapOvr>
  <p:transition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1341438"/>
            <a:ext cx="86106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</a:rPr>
              <a:t>FORTRAN</a:t>
            </a: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</a:rPr>
              <a:t>语言写出的交换排序的例子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ea typeface="仿宋_GB2312" pitchFamily="49" charset="-122"/>
              </a:rPr>
              <a:t>            </a:t>
            </a: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</a:rPr>
              <a:t>SUBROUTINE SORT ( X, N )</a:t>
            </a:r>
            <a:br>
              <a:rPr lang="en-US" altLang="zh-CN" sz="2400" dirty="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 dirty="0">
                <a:solidFill>
                  <a:schemeClr val="tx1"/>
                </a:solidFill>
                <a:ea typeface="仿宋_GB2312" pitchFamily="49" charset="-122"/>
              </a:rPr>
              <a:t>          DIMENSION  X( N )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3000" dirty="0">
              <a:solidFill>
                <a:schemeClr val="tx1"/>
              </a:solidFill>
              <a:ea typeface="仿宋_GB2312" pitchFamily="49" charset="-122"/>
            </a:endParaRPr>
          </a:p>
        </p:txBody>
      </p:sp>
      <p:sp>
        <p:nvSpPr>
          <p:cNvPr id="427011" name="Rectangle 3"/>
          <p:cNvSpPr>
            <a:spLocks noChangeArrowheads="1"/>
          </p:cNvSpPr>
          <p:nvPr/>
        </p:nvSpPr>
        <p:spPr bwMode="auto">
          <a:xfrm>
            <a:off x="112713" y="476250"/>
            <a:ext cx="10255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举例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</a:t>
            </a:r>
          </a:p>
        </p:txBody>
      </p:sp>
    </p:spTree>
  </p:cSld>
  <p:clrMapOvr>
    <a:masterClrMapping/>
  </p:clrMapOvr>
  <p:transition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0" y="333375"/>
            <a:ext cx="91440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000">
                <a:solidFill>
                  <a:schemeClr val="tx1"/>
                </a:solidFill>
                <a:ea typeface="仿宋_GB2312" pitchFamily="49" charset="-122"/>
              </a:rPr>
              <a:t>            </a:t>
            </a: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IF ( N .LT. 2 ) RETURN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DO  20  I=2, N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DO  10  J=1, I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   IF ( X(I) .GE. X(J) ) GO TO 10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   SAVE = X(I)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   X(I) = X(J)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        X(J) = SAVE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10         CONTINUE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20    CONTINUE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RETURN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  <a:t>        END</a:t>
            </a:r>
            <a:br>
              <a:rPr lang="en-US" altLang="zh-CN" sz="2400">
                <a:solidFill>
                  <a:schemeClr val="tx1"/>
                </a:solidFill>
                <a:ea typeface="仿宋_GB2312" pitchFamily="49" charset="-122"/>
              </a:rPr>
            </a:br>
            <a:endParaRPr lang="en-US" altLang="zh-CN" sz="2400">
              <a:solidFill>
                <a:schemeClr val="tx1"/>
              </a:solidFill>
              <a:ea typeface="仿宋_GB2312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384432"/>
              </p:ext>
            </p:extLst>
          </p:nvPr>
        </p:nvGraphicFramePr>
        <p:xfrm>
          <a:off x="317500" y="1041400"/>
          <a:ext cx="8763000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Document" r:id="rId3" imgW="9391545" imgH="6054683" progId="Word.Document.8">
                  <p:embed/>
                </p:oleObj>
              </mc:Choice>
              <mc:Fallback>
                <p:oleObj name="Document" r:id="rId3" imgW="9391545" imgH="6054683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0" y="1041400"/>
                        <a:ext cx="8763000" cy="563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56565" y="142874"/>
            <a:ext cx="1203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统计</a:t>
            </a:r>
          </a:p>
        </p:txBody>
      </p:sp>
    </p:spTree>
  </p:cSld>
  <p:clrMapOvr>
    <a:masterClrMapping/>
  </p:clrMapOvr>
  <p:transition>
    <p:pull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/>
          <p:cNvSpPr>
            <a:spLocks noChangeArrowheads="1"/>
          </p:cNvSpPr>
          <p:nvPr/>
        </p:nvSpPr>
        <p:spPr bwMode="auto">
          <a:xfrm>
            <a:off x="521549" y="1808163"/>
            <a:ext cx="835416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对于上面的例子，统计得到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N1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N2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，可以计算得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: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N = 28+22 = 50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endParaRPr lang="zh-CN" altLang="en-US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431109" name="Rectangle 5"/>
          <p:cNvSpPr>
            <a:spLocks noChangeArrowheads="1"/>
          </p:cNvSpPr>
          <p:nvPr/>
        </p:nvSpPr>
        <p:spPr bwMode="auto">
          <a:xfrm>
            <a:off x="611560" y="3158970"/>
            <a:ext cx="8264152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800" dirty="0">
                <a:latin typeface="+mn-ea"/>
                <a:ea typeface="+mn-ea"/>
              </a:rPr>
              <a:t>问题：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已知具体程序代码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不知具体程序代码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（在详细设计阶段，尚未进行编码实现）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能否预测未来程序的</a:t>
            </a:r>
            <a:r>
              <a:rPr lang="en-US" altLang="zh-CN" sz="2800" dirty="0">
                <a:solidFill>
                  <a:srgbClr val="0000FF"/>
                </a:solidFill>
                <a:latin typeface="+mn-ea"/>
                <a:ea typeface="+mn-ea"/>
              </a:rPr>
              <a:t>Halstead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长度？</a:t>
            </a:r>
          </a:p>
        </p:txBody>
      </p:sp>
      <p:sp>
        <p:nvSpPr>
          <p:cNvPr id="83972" name="Rectangle 6"/>
          <p:cNvSpPr>
            <a:spLocks noChangeArrowheads="1"/>
          </p:cNvSpPr>
          <p:nvPr/>
        </p:nvSpPr>
        <p:spPr bwMode="auto">
          <a:xfrm>
            <a:off x="521550" y="593685"/>
            <a:ext cx="12033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计算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ChangeArrowheads="1"/>
          </p:cNvSpPr>
          <p:nvPr/>
        </p:nvSpPr>
        <p:spPr bwMode="auto">
          <a:xfrm>
            <a:off x="476250" y="1808163"/>
            <a:ext cx="866775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14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n1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表示程序设计时不同</a:t>
            </a:r>
            <a:r>
              <a:rPr lang="zh-CN" altLang="en-US" sz="24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运算符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包括保留字</a:t>
            </a: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的个数，</a:t>
            </a:r>
          </a:p>
          <a:p>
            <a:pPr algn="l" eaLnBrk="1" hangingPunct="1">
              <a:lnSpc>
                <a:spcPct val="14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n2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表示程序设计时不同</a:t>
            </a:r>
            <a:r>
              <a:rPr lang="zh-CN" altLang="en-US" sz="24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运算对象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的个数，</a:t>
            </a:r>
          </a:p>
          <a:p>
            <a:pPr algn="l" eaLnBrk="1" hangingPunct="1">
              <a:lnSpc>
                <a:spcPct val="14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H 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表示“程序长度”，则有</a:t>
            </a:r>
          </a:p>
          <a:p>
            <a:pPr algn="l" eaLnBrk="1" hangingPunct="1">
              <a:lnSpc>
                <a:spcPct val="140000"/>
              </a:lnSpc>
            </a:pP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</a:t>
            </a:r>
            <a:r>
              <a:rPr lang="en-US" altLang="zh-CN" sz="2400" dirty="0">
                <a:ea typeface="+mn-ea"/>
                <a:cs typeface="Times New Roman" pitchFamily="18" charset="0"/>
              </a:rPr>
              <a:t>H=n1</a:t>
            </a:r>
            <a:r>
              <a:rPr lang="en-US" altLang="zh-CN" sz="2400" dirty="0">
                <a:ea typeface="+mn-ea"/>
                <a:cs typeface="Times New Roman" pitchFamily="18" charset="0"/>
                <a:sym typeface="Symbol" pitchFamily="18" charset="2"/>
              </a:rPr>
              <a:t>×</a:t>
            </a:r>
            <a:r>
              <a:rPr lang="en-US" altLang="zh-CN" sz="2400" dirty="0">
                <a:ea typeface="+mn-ea"/>
                <a:cs typeface="Times New Roman" pitchFamily="18" charset="0"/>
              </a:rPr>
              <a:t>log</a:t>
            </a:r>
            <a:r>
              <a:rPr lang="en-US" altLang="zh-CN" sz="2400" baseline="-25000" dirty="0">
                <a:ea typeface="+mn-ea"/>
                <a:cs typeface="Times New Roman" pitchFamily="18" charset="0"/>
              </a:rPr>
              <a:t>2</a:t>
            </a:r>
            <a:r>
              <a:rPr lang="en-US" altLang="zh-CN" sz="2400" dirty="0">
                <a:ea typeface="+mn-ea"/>
                <a:cs typeface="Times New Roman" pitchFamily="18" charset="0"/>
              </a:rPr>
              <a:t> n1+n2 </a:t>
            </a:r>
            <a:r>
              <a:rPr lang="en-US" altLang="zh-CN" sz="2400" dirty="0">
                <a:ea typeface="+mn-ea"/>
                <a:cs typeface="Times New Roman" pitchFamily="18" charset="0"/>
                <a:sym typeface="Symbol" pitchFamily="18" charset="2"/>
              </a:rPr>
              <a:t>×</a:t>
            </a:r>
            <a:r>
              <a:rPr lang="en-US" altLang="zh-CN" sz="2400" dirty="0">
                <a:ea typeface="+mn-ea"/>
                <a:cs typeface="Times New Roman" pitchFamily="18" charset="0"/>
              </a:rPr>
              <a:t> log</a:t>
            </a:r>
            <a:r>
              <a:rPr lang="en-US" altLang="zh-CN" sz="2400" baseline="-25000" dirty="0">
                <a:ea typeface="+mn-ea"/>
                <a:cs typeface="Times New Roman" pitchFamily="18" charset="0"/>
              </a:rPr>
              <a:t>2</a:t>
            </a:r>
            <a:r>
              <a:rPr lang="en-US" altLang="zh-CN" sz="2400" dirty="0">
                <a:ea typeface="+mn-ea"/>
                <a:cs typeface="Times New Roman" pitchFamily="18" charset="0"/>
              </a:rPr>
              <a:t>n2</a:t>
            </a:r>
          </a:p>
          <a:p>
            <a:pPr algn="l" eaLnBrk="1" hangingPunct="1">
              <a:lnSpc>
                <a:spcPct val="140000"/>
              </a:lnSpc>
            </a:pPr>
            <a:r>
              <a:rPr lang="en-US" altLang="zh-CN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    H</a:t>
            </a:r>
            <a:r>
              <a:rPr lang="zh-CN" altLang="en-US" sz="2400" dirty="0">
                <a:solidFill>
                  <a:schemeClr val="tx1"/>
                </a:solidFill>
                <a:ea typeface="+mn-ea"/>
                <a:cs typeface="Times New Roman" pitchFamily="18" charset="0"/>
              </a:rPr>
              <a:t>是程序长度的</a:t>
            </a:r>
            <a:r>
              <a:rPr lang="zh-CN" altLang="en-US" sz="2400" dirty="0">
                <a:solidFill>
                  <a:srgbClr val="0000FF"/>
                </a:solidFill>
                <a:ea typeface="+mn-ea"/>
                <a:cs typeface="Times New Roman" pitchFamily="18" charset="0"/>
              </a:rPr>
              <a:t>预测值</a:t>
            </a:r>
            <a:endParaRPr lang="zh-CN" altLang="en-US" sz="2400" dirty="0">
              <a:ea typeface="+mn-ea"/>
              <a:cs typeface="Times New Roman" pitchFamily="18" charset="0"/>
            </a:endParaRPr>
          </a:p>
        </p:txBody>
      </p:sp>
      <p:sp>
        <p:nvSpPr>
          <p:cNvPr id="84995" name="Rectangle 5"/>
          <p:cNvSpPr>
            <a:spLocks noChangeArrowheads="1"/>
          </p:cNvSpPr>
          <p:nvPr/>
        </p:nvSpPr>
        <p:spPr bwMode="auto">
          <a:xfrm>
            <a:off x="566738" y="458788"/>
            <a:ext cx="66913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程序长度的预测方法</a:t>
            </a:r>
          </a:p>
        </p:txBody>
      </p:sp>
      <p:sp>
        <p:nvSpPr>
          <p:cNvPr id="442374" name="Rectangle 6"/>
          <p:cNvSpPr>
            <a:spLocks noChangeArrowheads="1"/>
          </p:cNvSpPr>
          <p:nvPr/>
        </p:nvSpPr>
        <p:spPr bwMode="auto">
          <a:xfrm>
            <a:off x="732225" y="5049838"/>
            <a:ext cx="4514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/>
              <a:t>问题：</a:t>
            </a:r>
            <a:r>
              <a:rPr lang="zh-CN" altLang="en-US" sz="2400" dirty="0">
                <a:solidFill>
                  <a:schemeClr val="tx1"/>
                </a:solidFill>
              </a:rPr>
              <a:t>预测值是否等于实际值？</a:t>
            </a:r>
          </a:p>
        </p:txBody>
      </p:sp>
      <p:sp>
        <p:nvSpPr>
          <p:cNvPr id="442375" name="Rectangle 7"/>
          <p:cNvSpPr>
            <a:spLocks noChangeArrowheads="1"/>
          </p:cNvSpPr>
          <p:nvPr/>
        </p:nvSpPr>
        <p:spPr bwMode="auto">
          <a:xfrm>
            <a:off x="792163" y="5683250"/>
            <a:ext cx="4456112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</a:rPr>
              <a:t>n1=10,   n2=7</a:t>
            </a:r>
          </a:p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altLang="zh-CN" sz="2400">
                <a:solidFill>
                  <a:schemeClr val="tx1"/>
                </a:solidFill>
              </a:rPr>
              <a:t>H = 10 </a:t>
            </a:r>
            <a:r>
              <a:rPr lang="en-US" altLang="zh-CN" sz="2400">
                <a:solidFill>
                  <a:schemeClr val="tx1"/>
                </a:solidFill>
                <a:sym typeface="Symbol" pitchFamily="18" charset="2"/>
              </a:rPr>
              <a:t></a:t>
            </a:r>
            <a:r>
              <a:rPr lang="en-US" altLang="zh-CN" sz="2400">
                <a:solidFill>
                  <a:schemeClr val="tx1"/>
                </a:solidFill>
              </a:rPr>
              <a:t> log</a:t>
            </a:r>
            <a:r>
              <a:rPr lang="en-US" altLang="zh-CN" sz="2400" baseline="-25000">
                <a:solidFill>
                  <a:schemeClr val="tx1"/>
                </a:solidFill>
              </a:rPr>
              <a:t>2</a:t>
            </a:r>
            <a:r>
              <a:rPr lang="en-US" altLang="zh-CN" sz="2400">
                <a:solidFill>
                  <a:schemeClr val="tx1"/>
                </a:solidFill>
              </a:rPr>
              <a:t>10+7 </a:t>
            </a:r>
            <a:r>
              <a:rPr lang="en-US" altLang="zh-CN" sz="2400">
                <a:solidFill>
                  <a:schemeClr val="tx1"/>
                </a:solidFill>
                <a:sym typeface="Symbol" pitchFamily="18" charset="2"/>
              </a:rPr>
              <a:t></a:t>
            </a:r>
            <a:r>
              <a:rPr lang="en-US" altLang="zh-CN" sz="2400">
                <a:solidFill>
                  <a:schemeClr val="tx1"/>
                </a:solidFill>
              </a:rPr>
              <a:t> log</a:t>
            </a:r>
            <a:r>
              <a:rPr lang="en-US" altLang="zh-CN" sz="2400" baseline="-25000">
                <a:solidFill>
                  <a:schemeClr val="tx1"/>
                </a:solidFill>
              </a:rPr>
              <a:t>2</a:t>
            </a:r>
            <a:r>
              <a:rPr lang="en-US" altLang="zh-CN" sz="2400">
                <a:solidFill>
                  <a:schemeClr val="tx1"/>
                </a:solidFill>
              </a:rPr>
              <a:t>7 = 52.87</a:t>
            </a:r>
          </a:p>
        </p:txBody>
      </p:sp>
      <p:sp>
        <p:nvSpPr>
          <p:cNvPr id="442376" name="Rectangle 8"/>
          <p:cNvSpPr>
            <a:spLocks noChangeArrowheads="1"/>
          </p:cNvSpPr>
          <p:nvPr/>
        </p:nvSpPr>
        <p:spPr bwMode="auto">
          <a:xfrm>
            <a:off x="6783388" y="6196013"/>
            <a:ext cx="2360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spcBef>
                <a:spcPct val="20000"/>
              </a:spcBef>
              <a:buClr>
                <a:srgbClr val="FF0066"/>
              </a:buClr>
              <a:buFont typeface="Wingdings" pitchFamily="2" charset="2"/>
              <a:buNone/>
            </a:pPr>
            <a:r>
              <a:rPr lang="en-US" altLang="zh-CN" sz="2800">
                <a:solidFill>
                  <a:srgbClr val="0000FF"/>
                </a:solidFill>
              </a:rPr>
              <a:t>N=50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2" grpId="0"/>
      <p:bldP spid="442374" grpId="0"/>
      <p:bldP spid="442375" grpId="0"/>
      <p:bldP spid="44237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ChangeArrowheads="1"/>
          </p:cNvSpPr>
          <p:nvPr/>
        </p:nvSpPr>
        <p:spPr bwMode="auto">
          <a:xfrm>
            <a:off x="504102" y="1808163"/>
            <a:ext cx="8639898" cy="504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分析程序的潜在错误数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</a:b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Halstead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长度可用来预测程序中的错误。经验预测公式为：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B = (N1+N2)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sym typeface="Symbol" pitchFamily="18" charset="2"/>
              </a:rPr>
              <a:t>log</a:t>
            </a:r>
            <a:r>
              <a:rPr lang="en-US" altLang="zh-CN" sz="2400" baseline="-25000" dirty="0">
                <a:solidFill>
                  <a:schemeClr val="tx1"/>
                </a:solidFill>
                <a:latin typeface="+mn-ea"/>
                <a:ea typeface="+mn-ea"/>
                <a:sym typeface="Symbol" pitchFamily="18" charset="2"/>
              </a:rPr>
              <a:t>2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sym typeface="Symbol" pitchFamily="18" charset="2"/>
              </a:rPr>
              <a:t>(n1+n2) / 3000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     B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为该程序的错误数。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   它表明程序中可能存在的差错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B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应与程序量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V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成正比。</a:t>
            </a:r>
            <a:endParaRPr lang="zh-CN" altLang="en-US" sz="3000" dirty="0">
              <a:solidFill>
                <a:schemeClr val="tx1"/>
              </a:solidFill>
              <a:ea typeface="仿宋_GB2312" pitchFamily="49" charset="-122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504102" y="503675"/>
            <a:ext cx="46529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长度的作用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2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2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2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2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2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31800" y="458788"/>
            <a:ext cx="82581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Languages &amp; Coding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4025" y="1898650"/>
            <a:ext cx="86052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Tahoma" pitchFamily="34" charset="0"/>
              </a:rPr>
              <a:t>Ada, Visual Basic, C, C++, Java, Cobol, Python,</a:t>
            </a: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Tahoma" pitchFamily="34" charset="0"/>
              </a:rPr>
              <a:t>Fortran, Lisp, PL/1, Prolog, Modula, …</a:t>
            </a: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3995738" y="3213100"/>
            <a:ext cx="1371600" cy="3017838"/>
            <a:chOff x="1337" y="1783"/>
            <a:chExt cx="864" cy="1690"/>
          </a:xfrm>
        </p:grpSpPr>
        <p:sp>
          <p:nvSpPr>
            <p:cNvPr id="23560" name="Freeform 5"/>
            <p:cNvSpPr>
              <a:spLocks/>
            </p:cNvSpPr>
            <p:nvPr/>
          </p:nvSpPr>
          <p:spPr bwMode="auto">
            <a:xfrm>
              <a:off x="1565" y="1994"/>
              <a:ext cx="462" cy="663"/>
            </a:xfrm>
            <a:custGeom>
              <a:avLst/>
              <a:gdLst>
                <a:gd name="T0" fmla="*/ 0 w 462"/>
                <a:gd name="T1" fmla="*/ 0 h 663"/>
                <a:gd name="T2" fmla="*/ 462 w 462"/>
                <a:gd name="T3" fmla="*/ 93 h 663"/>
                <a:gd name="T4" fmla="*/ 299 w 462"/>
                <a:gd name="T5" fmla="*/ 663 h 663"/>
                <a:gd name="T6" fmla="*/ 81 w 462"/>
                <a:gd name="T7" fmla="*/ 663 h 663"/>
                <a:gd name="T8" fmla="*/ 0 w 462"/>
                <a:gd name="T9" fmla="*/ 0 h 6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2"/>
                <a:gd name="T16" fmla="*/ 0 h 663"/>
                <a:gd name="T17" fmla="*/ 462 w 462"/>
                <a:gd name="T18" fmla="*/ 663 h 6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2" h="663">
                  <a:moveTo>
                    <a:pt x="0" y="0"/>
                  </a:moveTo>
                  <a:lnTo>
                    <a:pt x="462" y="93"/>
                  </a:lnTo>
                  <a:lnTo>
                    <a:pt x="299" y="663"/>
                  </a:lnTo>
                  <a:lnTo>
                    <a:pt x="81" y="6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Oval 6"/>
            <p:cNvSpPr>
              <a:spLocks noChangeArrowheads="1"/>
            </p:cNvSpPr>
            <p:nvPr/>
          </p:nvSpPr>
          <p:spPr bwMode="auto">
            <a:xfrm>
              <a:off x="1684" y="1783"/>
              <a:ext cx="223" cy="32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562" name="Freeform 7"/>
            <p:cNvSpPr>
              <a:spLocks/>
            </p:cNvSpPr>
            <p:nvPr/>
          </p:nvSpPr>
          <p:spPr bwMode="auto">
            <a:xfrm>
              <a:off x="1337" y="1994"/>
              <a:ext cx="228" cy="332"/>
            </a:xfrm>
            <a:custGeom>
              <a:avLst/>
              <a:gdLst>
                <a:gd name="T0" fmla="*/ 228 w 228"/>
                <a:gd name="T1" fmla="*/ 0 h 332"/>
                <a:gd name="T2" fmla="*/ 125 w 228"/>
                <a:gd name="T3" fmla="*/ 332 h 332"/>
                <a:gd name="T4" fmla="*/ 27 w 228"/>
                <a:gd name="T5" fmla="*/ 93 h 332"/>
                <a:gd name="T6" fmla="*/ 0 w 228"/>
                <a:gd name="T7" fmla="*/ 125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8"/>
                <a:gd name="T13" fmla="*/ 0 h 332"/>
                <a:gd name="T14" fmla="*/ 228 w 228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8" h="332">
                  <a:moveTo>
                    <a:pt x="228" y="0"/>
                  </a:moveTo>
                  <a:lnTo>
                    <a:pt x="125" y="332"/>
                  </a:lnTo>
                  <a:lnTo>
                    <a:pt x="27" y="93"/>
                  </a:lnTo>
                  <a:lnTo>
                    <a:pt x="0" y="125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3" name="Freeform 8"/>
            <p:cNvSpPr>
              <a:spLocks/>
            </p:cNvSpPr>
            <p:nvPr/>
          </p:nvSpPr>
          <p:spPr bwMode="auto">
            <a:xfrm>
              <a:off x="2027" y="2087"/>
              <a:ext cx="174" cy="326"/>
            </a:xfrm>
            <a:custGeom>
              <a:avLst/>
              <a:gdLst>
                <a:gd name="T0" fmla="*/ 0 w 174"/>
                <a:gd name="T1" fmla="*/ 0 h 326"/>
                <a:gd name="T2" fmla="*/ 22 w 174"/>
                <a:gd name="T3" fmla="*/ 326 h 326"/>
                <a:gd name="T4" fmla="*/ 174 w 174"/>
                <a:gd name="T5" fmla="*/ 119 h 326"/>
                <a:gd name="T6" fmla="*/ 0 60000 65536"/>
                <a:gd name="T7" fmla="*/ 0 60000 65536"/>
                <a:gd name="T8" fmla="*/ 0 60000 65536"/>
                <a:gd name="T9" fmla="*/ 0 w 174"/>
                <a:gd name="T10" fmla="*/ 0 h 326"/>
                <a:gd name="T11" fmla="*/ 174 w 174"/>
                <a:gd name="T12" fmla="*/ 326 h 3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4" h="326">
                  <a:moveTo>
                    <a:pt x="0" y="0"/>
                  </a:moveTo>
                  <a:lnTo>
                    <a:pt x="22" y="326"/>
                  </a:lnTo>
                  <a:lnTo>
                    <a:pt x="174" y="119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4" name="Freeform 9"/>
            <p:cNvSpPr>
              <a:spLocks/>
            </p:cNvSpPr>
            <p:nvPr/>
          </p:nvSpPr>
          <p:spPr bwMode="auto">
            <a:xfrm>
              <a:off x="1587" y="2657"/>
              <a:ext cx="60" cy="816"/>
            </a:xfrm>
            <a:custGeom>
              <a:avLst/>
              <a:gdLst>
                <a:gd name="T0" fmla="*/ 55 w 60"/>
                <a:gd name="T1" fmla="*/ 0 h 816"/>
                <a:gd name="T2" fmla="*/ 0 w 60"/>
                <a:gd name="T3" fmla="*/ 424 h 816"/>
                <a:gd name="T4" fmla="*/ 60 w 60"/>
                <a:gd name="T5" fmla="*/ 816 h 816"/>
                <a:gd name="T6" fmla="*/ 27 w 60"/>
                <a:gd name="T7" fmla="*/ 816 h 8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816"/>
                <a:gd name="T14" fmla="*/ 60 w 60"/>
                <a:gd name="T15" fmla="*/ 816 h 8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816">
                  <a:moveTo>
                    <a:pt x="55" y="0"/>
                  </a:moveTo>
                  <a:lnTo>
                    <a:pt x="0" y="424"/>
                  </a:lnTo>
                  <a:lnTo>
                    <a:pt x="60" y="816"/>
                  </a:lnTo>
                  <a:lnTo>
                    <a:pt x="27" y="81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5" name="Freeform 10"/>
            <p:cNvSpPr>
              <a:spLocks/>
            </p:cNvSpPr>
            <p:nvPr/>
          </p:nvSpPr>
          <p:spPr bwMode="auto">
            <a:xfrm>
              <a:off x="1864" y="2658"/>
              <a:ext cx="60" cy="804"/>
            </a:xfrm>
            <a:custGeom>
              <a:avLst/>
              <a:gdLst>
                <a:gd name="T0" fmla="*/ 0 w 60"/>
                <a:gd name="T1" fmla="*/ 0 h 804"/>
                <a:gd name="T2" fmla="*/ 0 w 60"/>
                <a:gd name="T3" fmla="*/ 369 h 804"/>
                <a:gd name="T4" fmla="*/ 60 w 60"/>
                <a:gd name="T5" fmla="*/ 788 h 804"/>
                <a:gd name="T6" fmla="*/ 11 w 60"/>
                <a:gd name="T7" fmla="*/ 804 h 8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804"/>
                <a:gd name="T14" fmla="*/ 60 w 60"/>
                <a:gd name="T15" fmla="*/ 804 h 8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804">
                  <a:moveTo>
                    <a:pt x="0" y="0"/>
                  </a:moveTo>
                  <a:lnTo>
                    <a:pt x="0" y="369"/>
                  </a:lnTo>
                  <a:lnTo>
                    <a:pt x="60" y="788"/>
                  </a:lnTo>
                  <a:lnTo>
                    <a:pt x="11" y="804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3557" name="Picture 11" descr="u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860800"/>
            <a:ext cx="137160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12"/>
          <p:cNvSpPr>
            <a:spLocks noChangeArrowheads="1"/>
          </p:cNvSpPr>
          <p:nvPr/>
        </p:nvSpPr>
        <p:spPr bwMode="auto">
          <a:xfrm>
            <a:off x="5862638" y="4652963"/>
            <a:ext cx="23272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Arial" pitchFamily="34" charset="0"/>
              </a:rPr>
              <a:t>究竟选择哪个</a:t>
            </a:r>
          </a:p>
        </p:txBody>
      </p:sp>
      <p:sp>
        <p:nvSpPr>
          <p:cNvPr id="23559" name="Rectangle 13"/>
          <p:cNvSpPr>
            <a:spLocks noChangeArrowheads="1"/>
          </p:cNvSpPr>
          <p:nvPr/>
        </p:nvSpPr>
        <p:spPr bwMode="auto">
          <a:xfrm>
            <a:off x="7842250" y="4156075"/>
            <a:ext cx="1301750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8800" b="0">
                <a:latin typeface="Arial" pitchFamily="34" charset="0"/>
              </a:rPr>
              <a:t>？</a:t>
            </a:r>
          </a:p>
        </p:txBody>
      </p:sp>
    </p:spTree>
  </p:cSld>
  <p:clrMapOvr>
    <a:masterClrMapping/>
  </p:clrMapOvr>
  <p:transition>
    <p:pull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468313" y="1673225"/>
            <a:ext cx="8424862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程序的实际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Halstead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长度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，可以由词汇表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算出。即使程序还未编制完成，也能预先算出程序的实际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Halstead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长度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， 虽然它没有明确指出程序中到底有多少个语句。</a:t>
            </a:r>
            <a:endParaRPr lang="en-US" altLang="zh-CN" sz="2400" dirty="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这个结论非常有用。经过多次验证，预测的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Halstead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长度与实际的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Halstead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长度是非常接近的。</a:t>
            </a:r>
            <a:br>
              <a:rPr lang="zh-CN" altLang="en-US" sz="2800" b="0" dirty="0">
                <a:solidFill>
                  <a:schemeClr val="tx1"/>
                </a:solidFill>
                <a:latin typeface="宋体" panose="02010600030101010101" pitchFamily="2" charset="-122"/>
              </a:rPr>
            </a:br>
            <a:endParaRPr lang="zh-CN" altLang="en-US" sz="2800" b="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611188" y="503238"/>
            <a:ext cx="46529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的结论小节</a:t>
            </a:r>
          </a:p>
        </p:txBody>
      </p:sp>
    </p:spTree>
  </p:cSld>
  <p:clrMapOvr>
    <a:masterClrMapping/>
  </p:clrMapOvr>
  <p:transition>
    <p:pull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522288" y="368300"/>
            <a:ext cx="62325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Halstead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度量的缺点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250825" y="1905000"/>
            <a:ext cx="8458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不区别自己编的程序与别人编的程序差异，这是与实际经验相违背的。这时应将外部调用乘上一个大于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的的常数</a:t>
            </a:r>
            <a:r>
              <a:rPr lang="en-US" altLang="zh-CN" sz="2400" dirty="0" err="1">
                <a:solidFill>
                  <a:schemeClr val="tx1"/>
                </a:solidFill>
                <a:latin typeface="宋体" panose="02010600030101010101" pitchFamily="2" charset="-122"/>
              </a:rPr>
              <a:t>Kf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 (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应在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～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之间，它与文档资料的清晰度有关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没有考虑非执行语句。补救办法：在统计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n2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N1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N2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时，可以把非执行语句中出现的运算对象，运算符统计在内。</a:t>
            </a:r>
          </a:p>
        </p:txBody>
      </p:sp>
    </p:spTree>
  </p:cSld>
  <p:clrMapOvr>
    <a:masterClrMapping/>
  </p:clrMapOvr>
  <p:transition>
    <p:pull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81000" y="533399"/>
            <a:ext cx="8763000" cy="618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在允许混合运算的语言中，每种运算符与它的运算对象相关。</a:t>
            </a: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如果一种语言有整型、实型、双精度型三种不同类型的运算对象，则任何一种基本算术运算符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＋、－、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×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、／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实际上代表了     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= 6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种运算符。在计算时应考虑这种因数据类型而引起差异的情况。</a:t>
            </a:r>
            <a:b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endParaRPr lang="zh-CN" altLang="en-US" sz="24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忽视了嵌套结构 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(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嵌套的循环语句、嵌套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IF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语句、括号结构等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。一般地，运算符的嵌套序列，总比具有相同数量的运算符和运算对象的非嵌套序列要复杂得多。解决的办法是对嵌套结果乘上一个嵌套因子。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126159"/>
              </p:ext>
            </p:extLst>
          </p:nvPr>
        </p:nvGraphicFramePr>
        <p:xfrm>
          <a:off x="2096725" y="2757010"/>
          <a:ext cx="685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3" imgW="215640" imgH="228600" progId="Equation.2">
                  <p:embed/>
                </p:oleObj>
              </mc:Choice>
              <mc:Fallback>
                <p:oleObj name="Equation" r:id="rId3" imgW="215640" imgH="228600" progId="Equation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6725" y="2757010"/>
                        <a:ext cx="6858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66555" y="503675"/>
            <a:ext cx="3751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itchFamily="18" charset="0"/>
              </a:rPr>
              <a:t>编程语言的分类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66555" y="1955798"/>
            <a:ext cx="7155795" cy="26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5715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indent="0"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Machine language</a:t>
            </a:r>
          </a:p>
          <a:p>
            <a:pPr indent="0"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Assembler language</a:t>
            </a:r>
          </a:p>
          <a:p>
            <a:pPr indent="0" algn="l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3</a:t>
            </a:r>
            <a:r>
              <a:rPr lang="zh-CN" altLang="en-US" sz="3400" dirty="0">
                <a:solidFill>
                  <a:schemeClr val="tx1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3400" dirty="0">
                <a:solidFill>
                  <a:schemeClr val="tx1"/>
                </a:solidFill>
                <a:cs typeface="Times New Roman" panose="02020603050405020304" pitchFamily="18" charset="0"/>
              </a:rPr>
              <a:t>High level language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76250" y="549275"/>
            <a:ext cx="68754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00FF"/>
                </a:solidFill>
                <a:cs typeface="Times New Roman" pitchFamily="18" charset="0"/>
              </a:rPr>
              <a:t>From application point of view</a:t>
            </a:r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468313" y="1704975"/>
            <a:ext cx="81597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科学工程计算</a:t>
            </a: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Basic, Fortran, Pascal, C,PL/1, C++</a:t>
            </a:r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430213" y="2424113"/>
            <a:ext cx="5948362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数据处理和数据库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Cobol, SQL, 4GL</a:t>
            </a:r>
          </a:p>
        </p:txBody>
      </p:sp>
      <p:sp>
        <p:nvSpPr>
          <p:cNvPr id="358405" name="Rectangle 5"/>
          <p:cNvSpPr>
            <a:spLocks noChangeArrowheads="1"/>
          </p:cNvSpPr>
          <p:nvPr/>
        </p:nvSpPr>
        <p:spPr bwMode="auto">
          <a:xfrm>
            <a:off x="431800" y="3114675"/>
            <a:ext cx="48942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实时处理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 </a:t>
            </a:r>
            <a:r>
              <a:rPr lang="zh-CN" altLang="en-US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汇编语言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x86</a:t>
            </a:r>
            <a:r>
              <a:rPr lang="zh-CN" altLang="en-US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，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Ada</a:t>
            </a:r>
          </a:p>
        </p:txBody>
      </p:sp>
      <p:sp>
        <p:nvSpPr>
          <p:cNvPr id="358406" name="Rectangle 6"/>
          <p:cNvSpPr>
            <a:spLocks noChangeArrowheads="1"/>
          </p:cNvSpPr>
          <p:nvPr/>
        </p:nvSpPr>
        <p:spPr bwMode="auto">
          <a:xfrm>
            <a:off x="392113" y="3721100"/>
            <a:ext cx="41624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系统软件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C, Pascal, Ada</a:t>
            </a:r>
          </a:p>
        </p:txBody>
      </p:sp>
      <p:sp>
        <p:nvSpPr>
          <p:cNvPr id="358407" name="Rectangle 7"/>
          <p:cNvSpPr>
            <a:spLocks noChangeArrowheads="1"/>
          </p:cNvSpPr>
          <p:nvPr/>
        </p:nvSpPr>
        <p:spPr bwMode="auto">
          <a:xfrm>
            <a:off x="392113" y="4368800"/>
            <a:ext cx="36909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人工智能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Lisp, Prolog</a:t>
            </a:r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296863" y="6240463"/>
            <a:ext cx="45402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网络浏览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:  Asp, Jsp, PHP</a:t>
            </a:r>
          </a:p>
        </p:txBody>
      </p:sp>
      <p:sp>
        <p:nvSpPr>
          <p:cNvPr id="358409" name="Rectangle 9"/>
          <p:cNvSpPr>
            <a:spLocks noChangeArrowheads="1"/>
          </p:cNvSpPr>
          <p:nvPr/>
        </p:nvSpPr>
        <p:spPr bwMode="auto">
          <a:xfrm>
            <a:off x="463550" y="5016500"/>
            <a:ext cx="61642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面向对象编程</a:t>
            </a:r>
            <a:r>
              <a:rPr lang="zh-CN" altLang="en-US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： 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C++, Java, Dephi, Vb</a:t>
            </a:r>
          </a:p>
        </p:txBody>
      </p:sp>
      <p:sp>
        <p:nvSpPr>
          <p:cNvPr id="358410" name="Rectangle 10"/>
          <p:cNvSpPr>
            <a:spLocks noChangeArrowheads="1"/>
          </p:cNvSpPr>
          <p:nvPr/>
        </p:nvSpPr>
        <p:spPr bwMode="auto">
          <a:xfrm>
            <a:off x="466725" y="5664200"/>
            <a:ext cx="49149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组件编程</a:t>
            </a:r>
            <a:r>
              <a:rPr lang="zh-CN" altLang="en-US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：</a:t>
            </a: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Corba, Dcom, EJB</a:t>
            </a:r>
          </a:p>
        </p:txBody>
      </p:sp>
    </p:spTree>
  </p:cSld>
  <p:clrMapOvr>
    <a:masterClrMapping/>
  </p:clrMapOvr>
  <p:transition>
    <p:pull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质朴">
  <a:themeElements>
    <a:clrScheme name="质朴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质朴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质朴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质朴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8014</TotalTime>
  <Pages>0</Pages>
  <Words>4828</Words>
  <Characters>0</Characters>
  <Application>Microsoft Office PowerPoint</Application>
  <DocSecurity>0</DocSecurity>
  <PresentationFormat>全屏显示(4:3)</PresentationFormat>
  <Lines>0</Lines>
  <Paragraphs>416</Paragraphs>
  <Slides>73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73</vt:i4>
      </vt:variant>
    </vt:vector>
  </HeadingPairs>
  <TitlesOfParts>
    <vt:vector size="95" baseType="lpstr">
      <vt:lpstr>New York</vt:lpstr>
      <vt:lpstr>仿宋_GB2312</vt:lpstr>
      <vt:lpstr>黑体</vt:lpstr>
      <vt:lpstr>华文新魏</vt:lpstr>
      <vt:lpstr>楷体_GB2312</vt:lpstr>
      <vt:lpstr>宋体</vt:lpstr>
      <vt:lpstr>Arial</vt:lpstr>
      <vt:lpstr>Bookman Old Style</vt:lpstr>
      <vt:lpstr>Calibri</vt:lpstr>
      <vt:lpstr>Gill Sans MT</vt:lpstr>
      <vt:lpstr>Symbol</vt:lpstr>
      <vt:lpstr>Tahoma</vt:lpstr>
      <vt:lpstr>Times New Roman</vt:lpstr>
      <vt:lpstr>Verdana</vt:lpstr>
      <vt:lpstr>Wingdings</vt:lpstr>
      <vt:lpstr>Wingdings 3</vt:lpstr>
      <vt:lpstr>2_Profile</vt:lpstr>
      <vt:lpstr>3_Profile</vt:lpstr>
      <vt:lpstr>质朴</vt:lpstr>
      <vt:lpstr>工作表</vt:lpstr>
      <vt:lpstr>Document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859</cp:revision>
  <cp:lastPrinted>1899-12-30T00:00:00Z</cp:lastPrinted>
  <dcterms:created xsi:type="dcterms:W3CDTF">2008-08-06T12:32:32Z</dcterms:created>
  <dcterms:modified xsi:type="dcterms:W3CDTF">2022-04-23T13:22:47Z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